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64" r:id="rId2"/>
  </p:sldMasterIdLst>
  <p:notesMasterIdLst>
    <p:notesMasterId r:id="rId55"/>
  </p:notesMasterIdLst>
  <p:sldIdLst>
    <p:sldId id="323" r:id="rId3"/>
    <p:sldId id="322" r:id="rId4"/>
    <p:sldId id="339" r:id="rId5"/>
    <p:sldId id="267" r:id="rId6"/>
    <p:sldId id="345" r:id="rId7"/>
    <p:sldId id="291" r:id="rId8"/>
    <p:sldId id="292" r:id="rId9"/>
    <p:sldId id="293" r:id="rId10"/>
    <p:sldId id="294" r:id="rId11"/>
    <p:sldId id="295" r:id="rId12"/>
    <p:sldId id="340" r:id="rId13"/>
    <p:sldId id="296" r:id="rId14"/>
    <p:sldId id="270" r:id="rId15"/>
    <p:sldId id="341" r:id="rId16"/>
    <p:sldId id="335" r:id="rId17"/>
    <p:sldId id="297" r:id="rId18"/>
    <p:sldId id="320" r:id="rId19"/>
    <p:sldId id="298" r:id="rId20"/>
    <p:sldId id="336" r:id="rId21"/>
    <p:sldId id="344" r:id="rId22"/>
    <p:sldId id="343" r:id="rId23"/>
    <p:sldId id="299" r:id="rId24"/>
    <p:sldId id="301" r:id="rId25"/>
    <p:sldId id="302" r:id="rId26"/>
    <p:sldId id="304" r:id="rId27"/>
    <p:sldId id="305" r:id="rId28"/>
    <p:sldId id="307" r:id="rId29"/>
    <p:sldId id="308" r:id="rId30"/>
    <p:sldId id="315" r:id="rId31"/>
    <p:sldId id="309" r:id="rId32"/>
    <p:sldId id="310" r:id="rId33"/>
    <p:sldId id="306" r:id="rId34"/>
    <p:sldId id="312" r:id="rId35"/>
    <p:sldId id="311" r:id="rId36"/>
    <p:sldId id="313" r:id="rId37"/>
    <p:sldId id="342" r:id="rId38"/>
    <p:sldId id="314" r:id="rId39"/>
    <p:sldId id="337" r:id="rId40"/>
    <p:sldId id="318" r:id="rId41"/>
    <p:sldId id="330" r:id="rId42"/>
    <p:sldId id="328" r:id="rId43"/>
    <p:sldId id="329" r:id="rId44"/>
    <p:sldId id="331" r:id="rId45"/>
    <p:sldId id="332" r:id="rId46"/>
    <p:sldId id="338" r:id="rId47"/>
    <p:sldId id="327" r:id="rId48"/>
    <p:sldId id="325" r:id="rId49"/>
    <p:sldId id="319" r:id="rId50"/>
    <p:sldId id="326" r:id="rId51"/>
    <p:sldId id="324" r:id="rId52"/>
    <p:sldId id="290" r:id="rId53"/>
    <p:sldId id="30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006EFF"/>
    <a:srgbClr val="4E5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63522-C1D3-43A5-B127-D51936DB4C31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193AD-19BD-4F87-B802-DDEBB2E05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49FDA5-514C-AB4F-AB4C-776387D108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-1918908" y="88039"/>
            <a:ext cx="16534311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© 2017 NAVER LABS. All rights reserved."/>
          <p:cNvSpPr txBox="1"/>
          <p:nvPr userDrawn="1"/>
        </p:nvSpPr>
        <p:spPr>
          <a:xfrm>
            <a:off x="203937" y="6592989"/>
            <a:ext cx="3785273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</a:t>
            </a:r>
            <a:r>
              <a:rPr lang="en-GB"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NAVER LABS. All rights reserved.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383314"/>
            <a:ext cx="7207437" cy="5836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i="0" baseline="0">
                <a:solidFill>
                  <a:schemeClr val="bg1"/>
                </a:solidFill>
                <a:latin typeface="Helvetica" pitchFamily="2" charset="0"/>
                <a:cs typeface="Microsoft New Tai Lue" panose="020B0502040204020203" pitchFamily="34" charset="0"/>
                <a:sym typeface="Helvetica Neue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Document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First line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goes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2876063"/>
            <a:ext cx="3110566" cy="46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Helvetica" pitchFamily="2" charset="0"/>
                <a:cs typeface="Microsoft New Tai Lue" panose="020B0502040204020203" pitchFamily="34" charset="0"/>
              </a:defRPr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760445" y="2788024"/>
            <a:ext cx="2134613" cy="46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Helvetica" pitchFamily="2" charset="0"/>
                <a:cs typeface="Microsoft New Tai Lue" panose="020B0502040204020203" pitchFamily="34" charset="0"/>
              </a:defRPr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/>
          </a:p>
        </p:txBody>
      </p:sp>
      <p:pic>
        <p:nvPicPr>
          <p:cNvPr id="12" name="NAVERLABS_LOGO_WHITE.png" descr="NAVERLABS_LOGO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7641" y="6393902"/>
            <a:ext cx="2030568" cy="2900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7976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9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72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34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48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2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41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836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+ LEG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0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rgbClr val="006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/>
          <p:cNvPicPr>
            <a:picLocks noChangeAspect="1"/>
          </p:cNvPicPr>
          <p:nvPr userDrawn="1"/>
        </p:nvPicPr>
        <p:blipFill>
          <a:blip r:embed="rId2">
            <a:alphaModFix amt="44000"/>
          </a:blip>
          <a:stretch>
            <a:fillRect/>
          </a:stretch>
        </p:blipFill>
        <p:spPr>
          <a:xfrm>
            <a:off x="-2171157" y="0"/>
            <a:ext cx="16534311" cy="6858000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© 2017 NAVER LABS. All rights reserved."/>
          <p:cNvSpPr txBox="1"/>
          <p:nvPr userDrawn="1"/>
        </p:nvSpPr>
        <p:spPr>
          <a:xfrm>
            <a:off x="203937" y="6592989"/>
            <a:ext cx="3785273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</a:t>
            </a:r>
            <a:r>
              <a:rPr lang="en-GB"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NAVER LABS. All rights reserved.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95275"/>
            <a:ext cx="7207437" cy="165006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Document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First line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goes</a:t>
            </a: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>
                <a:latin typeface="Arial" panose="020B0604020202020204" pitchFamily="34" charset="0"/>
                <a:cs typeface="Arial" panose="020B0604020202020204" pitchFamily="34" charset="0"/>
              </a:rPr>
              <a:t>here</a:t>
            </a:r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2788024"/>
            <a:ext cx="3110566" cy="46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760445" y="2788024"/>
            <a:ext cx="2134613" cy="466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200"/>
            </a:lvl2pPr>
            <a:lvl3pPr>
              <a:defRPr sz="1800"/>
            </a:lvl3pPr>
            <a:lvl4pPr>
              <a:defRPr sz="1800"/>
            </a:lvl4pPr>
            <a:lvl5pPr marL="1828800" indent="0">
              <a:buNone/>
              <a:defRPr sz="1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dirty="0"/>
          </a:p>
        </p:txBody>
      </p:sp>
      <p:pic>
        <p:nvPicPr>
          <p:cNvPr id="12" name="NAVERLABS_LOGO_WHITE.png" descr="NAVERLABS_LOGO_WHITE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87641" y="6393902"/>
            <a:ext cx="2030568" cy="2900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502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Su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© 2017 NAVER LABS. All rights reserved."/>
          <p:cNvSpPr txBox="1"/>
          <p:nvPr userDrawn="1"/>
        </p:nvSpPr>
        <p:spPr>
          <a:xfrm>
            <a:off x="203937" y="6592989"/>
            <a:ext cx="3785273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650" dirty="0">
                <a:latin typeface="Arial" panose="020B0604020202020204" pitchFamily="34" charset="0"/>
                <a:cs typeface="Arial" panose="020B0604020202020204" pitchFamily="34" charset="0"/>
              </a:rPr>
              <a:t>© 20</a:t>
            </a:r>
            <a:r>
              <a:rPr lang="en-GB" sz="65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650" dirty="0">
                <a:latin typeface="Arial" panose="020B0604020202020204" pitchFamily="34" charset="0"/>
                <a:cs typeface="Arial" panose="020B0604020202020204" pitchFamily="34" charset="0"/>
              </a:rPr>
              <a:t> NAVER LABS. All rights reserved.</a:t>
            </a:r>
          </a:p>
        </p:txBody>
      </p:sp>
      <p:sp>
        <p:nvSpPr>
          <p:cNvPr id="17" name="슬라이드 번호">
            <a:extLst>
              <a:ext uri="{FF2B5EF4-FFF2-40B4-BE49-F238E27FC236}">
                <a16:creationId xmlns:a16="http://schemas.microsoft.com/office/drawing/2014/main" id="{FA130611-EC1E-8D4A-AEB5-508713CAC4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3347DD2-0C6B-4CE9-AABE-24EBC0FB15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970B808B-5238-C341-ADA5-5B4AE9CC7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3924" y="353796"/>
            <a:ext cx="10515600" cy="672967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FUTURA MEDIUM" panose="020B0602020204020303" pitchFamily="34" charset="-79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FD5313-57CF-CE4A-A797-A97D315129BD}"/>
              </a:ext>
            </a:extLst>
          </p:cNvPr>
          <p:cNvCxnSpPr>
            <a:cxnSpLocks/>
          </p:cNvCxnSpPr>
          <p:nvPr userDrawn="1"/>
        </p:nvCxnSpPr>
        <p:spPr>
          <a:xfrm>
            <a:off x="203937" y="974785"/>
            <a:ext cx="88007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CBEABCC-10BD-A342-B8F9-F7866316C8E1}"/>
              </a:ext>
            </a:extLst>
          </p:cNvPr>
          <p:cNvSpPr/>
          <p:nvPr userDrawn="1"/>
        </p:nvSpPr>
        <p:spPr>
          <a:xfrm>
            <a:off x="192673" y="1268423"/>
            <a:ext cx="11735514" cy="5111932"/>
          </a:xfrm>
          <a:prstGeom prst="roundRect">
            <a:avLst>
              <a:gd name="adj" fmla="val 6105"/>
            </a:avLst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0C20A5E-4454-1B46-8A10-AF81437D34D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7379" y="1545022"/>
            <a:ext cx="10515600" cy="462269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Futura Medium" panose="020B0602020204020303" pitchFamily="34" charset="-79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E8A3C9-215A-D588-606A-2B129CC006B2}"/>
              </a:ext>
            </a:extLst>
          </p:cNvPr>
          <p:cNvSpPr/>
          <p:nvPr userDrawn="1"/>
        </p:nvSpPr>
        <p:spPr>
          <a:xfrm>
            <a:off x="192673" y="6592989"/>
            <a:ext cx="1672703" cy="176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67512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+ 2BoxSu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1" y="1555531"/>
            <a:ext cx="5220000" cy="46121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© 2017 NAVER LABS. All rights reserved."/>
          <p:cNvSpPr txBox="1"/>
          <p:nvPr userDrawn="1"/>
        </p:nvSpPr>
        <p:spPr>
          <a:xfrm>
            <a:off x="203937" y="6592989"/>
            <a:ext cx="3785273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650" dirty="0">
                <a:latin typeface="Arial" panose="020B0604020202020204" pitchFamily="34" charset="0"/>
                <a:cs typeface="Arial" panose="020B0604020202020204" pitchFamily="34" charset="0"/>
              </a:rPr>
              <a:t>© 20</a:t>
            </a:r>
            <a:r>
              <a:rPr lang="en-GB" sz="65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650" dirty="0">
                <a:latin typeface="Arial" panose="020B0604020202020204" pitchFamily="34" charset="0"/>
                <a:cs typeface="Arial" panose="020B0604020202020204" pitchFamily="34" charset="0"/>
              </a:rPr>
              <a:t> NAVER LABS. All rights reserved.</a:t>
            </a:r>
          </a:p>
        </p:txBody>
      </p:sp>
      <p:sp>
        <p:nvSpPr>
          <p:cNvPr id="13" name="슬라이드 번호"/>
          <p:cNvSpPr>
            <a:spLocks noGrp="1"/>
          </p:cNvSpPr>
          <p:nvPr>
            <p:ph type="sldNum" sz="quarter" idx="2"/>
          </p:nvPr>
        </p:nvSpPr>
        <p:spPr>
          <a:xfrm>
            <a:off x="10865224" y="6569416"/>
            <a:ext cx="488576" cy="224118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3347DD2-0C6B-4CE9-AABE-24EBC0FB15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133800" y="1555531"/>
            <a:ext cx="5220000" cy="461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D222422-4DAF-0546-83D9-DE6FEF1C3A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30"/>
            <a:ext cx="10515600" cy="88560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8017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rgbClr val="4E54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© 2017 NAVER LABS. All rights reserved."/>
          <p:cNvSpPr txBox="1"/>
          <p:nvPr userDrawn="1"/>
        </p:nvSpPr>
        <p:spPr>
          <a:xfrm>
            <a:off x="203937" y="6592989"/>
            <a:ext cx="3785273" cy="17697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>
            <a:lvl1pPr algn="l">
              <a:defRPr sz="9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</a:t>
            </a:r>
            <a:r>
              <a:rPr lang="en-GB"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sz="6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808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4902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z="1800" smtClean="0"/>
              <a:pPr/>
              <a:t>‹#›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508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5067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296400" y="65016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DC549A-FE8B-4864-A795-F343466FC5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9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/>
          <p:cNvPicPr>
            <a:picLocks noChangeAspect="1"/>
          </p:cNvPicPr>
          <p:nvPr userDrawn="1"/>
        </p:nvPicPr>
        <p:blipFill>
          <a:blip r:embed="rId7">
            <a:alphaModFix amt="44000"/>
          </a:blip>
          <a:stretch>
            <a:fillRect/>
          </a:stretch>
        </p:blipFill>
        <p:spPr>
          <a:xfrm>
            <a:off x="-2152684" y="0"/>
            <a:ext cx="16534311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044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1" r:id="rId3"/>
    <p:sldLayoutId id="2147483663" r:id="rId4"/>
    <p:sldLayoutId id="214748365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485138"/>
            <a:ext cx="12192000" cy="3728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AGpDx9U9Qk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cRtRTcWqhsU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urope.naverlabs.com/blog/the-short-memory-of-artificial-neural-networks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oasis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0.jpeg"/><Relationship Id="rId3" Type="http://schemas.openxmlformats.org/officeDocument/2006/relationships/image" Target="../media/image64.jpeg"/><Relationship Id="rId7" Type="http://schemas.openxmlformats.org/officeDocument/2006/relationships/image" Target="../media/image67.jpeg"/><Relationship Id="rId12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69.jpeg"/><Relationship Id="rId5" Type="http://schemas.openxmlformats.org/officeDocument/2006/relationships/image" Target="../media/image66.jpeg"/><Relationship Id="rId15" Type="http://schemas.openxmlformats.org/officeDocument/2006/relationships/image" Target="../media/image71.jpeg"/><Relationship Id="rId10" Type="http://schemas.microsoft.com/office/2007/relationships/hdphoto" Target="../media/hdphoto3.wdp"/><Relationship Id="rId4" Type="http://schemas.openxmlformats.org/officeDocument/2006/relationships/image" Target="../media/image65.png"/><Relationship Id="rId9" Type="http://schemas.openxmlformats.org/officeDocument/2006/relationships/image" Target="../media/image68.jpe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405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Your name"/>
          <p:cNvSpPr/>
          <p:nvPr/>
        </p:nvSpPr>
        <p:spPr>
          <a:xfrm>
            <a:off x="359664" y="4613838"/>
            <a:ext cx="4380997" cy="87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4" tIns="35714" rIns="35714" bIns="35714">
            <a:spAutoFit/>
          </a:bodyPr>
          <a:lstStyle>
            <a:lvl1pPr algn="l"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Riccardo Volpi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  <a:sym typeface="Helvetica Neue"/>
              </a:rPr>
              <a:t>riccardo.volpi@naverlabs.com</a:t>
            </a:r>
          </a:p>
        </p:txBody>
      </p:sp>
      <p:sp>
        <p:nvSpPr>
          <p:cNvPr id="7" name="17th January 2017"/>
          <p:cNvSpPr/>
          <p:nvPr/>
        </p:nvSpPr>
        <p:spPr>
          <a:xfrm>
            <a:off x="359664" y="5859363"/>
            <a:ext cx="8436864" cy="65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4" tIns="35714" rIns="35714" bIns="35714">
            <a:spAutoFit/>
          </a:bodyPr>
          <a:lstStyle>
            <a:lvl1pPr algn="l">
              <a:defRPr sz="25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>
                <a:solidFill>
                  <a:prstClr val="black"/>
                </a:solidFill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May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University of Trento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9664" y="1815736"/>
            <a:ext cx="11489035" cy="1806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28" tIns="71428" rIns="71428" bIns="71428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New Tai Lue" panose="020B0502040204020203" pitchFamily="34" charset="0"/>
                <a:ea typeface="+mn-ea"/>
                <a:cs typeface="Microsoft New Tai Lue" panose="020B0502040204020203" pitchFamily="34" charset="0"/>
              </a:rPr>
              <a:t>Continual Learning: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prstClr val="white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The State of the Art?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15171" y="3443632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9" name="Google Shape;1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207" y="5794482"/>
            <a:ext cx="3709189" cy="786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10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Simple continual learning examples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24" y="1524925"/>
            <a:ext cx="10876920" cy="4021765"/>
          </a:xfrm>
        </p:spPr>
        <p:txBody>
          <a:bodyPr/>
          <a:lstStyle/>
          <a:p>
            <a:r>
              <a:rPr lang="en-FR" dirty="0"/>
              <a:t>…what can (</a:t>
            </a:r>
            <a:r>
              <a:rPr lang="en-FR" b="1" u="sng" dirty="0">
                <a:solidFill>
                  <a:schemeClr val="accent1"/>
                </a:solidFill>
              </a:rPr>
              <a:t>and will</a:t>
            </a:r>
            <a:r>
              <a:rPr lang="en-FR" dirty="0"/>
              <a:t>) go wrong.</a:t>
            </a:r>
          </a:p>
        </p:txBody>
      </p:sp>
    </p:spTree>
    <p:extLst>
      <p:ext uri="{BB962C8B-B14F-4D97-AF65-F5344CB8AC3E}">
        <p14:creationId xmlns:p14="http://schemas.microsoft.com/office/powerpoint/2010/main" val="66526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Simple continual learning examples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924" y="1524925"/>
            <a:ext cx="10876920" cy="4021765"/>
          </a:xfrm>
        </p:spPr>
        <p:txBody>
          <a:bodyPr/>
          <a:lstStyle/>
          <a:p>
            <a:r>
              <a:rPr lang="en-FR" dirty="0"/>
              <a:t>…what can (</a:t>
            </a:r>
            <a:r>
              <a:rPr lang="en-FR" b="1" u="sng" dirty="0">
                <a:solidFill>
                  <a:schemeClr val="accent1"/>
                </a:solidFill>
              </a:rPr>
              <a:t>and will</a:t>
            </a:r>
            <a:r>
              <a:rPr lang="en-FR" dirty="0"/>
              <a:t>) go wrong.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EB4A66-5424-374A-B676-5E98CBF8EAD5}"/>
              </a:ext>
            </a:extLst>
          </p:cNvPr>
          <p:cNvSpPr/>
          <p:nvPr/>
        </p:nvSpPr>
        <p:spPr>
          <a:xfrm>
            <a:off x="503924" y="2138901"/>
            <a:ext cx="3625950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E419B4-B051-3742-9ED5-83870BFC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98" y="2317473"/>
            <a:ext cx="2748200" cy="10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D7E1AEB-ABB9-7242-A97F-9E065B112F47}"/>
              </a:ext>
            </a:extLst>
          </p:cNvPr>
          <p:cNvSpPr/>
          <p:nvPr/>
        </p:nvSpPr>
        <p:spPr>
          <a:xfrm>
            <a:off x="6070827" y="2138901"/>
            <a:ext cx="3625950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242E28-C4FE-6D4C-B4BC-56604DDE3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44" y="2294084"/>
            <a:ext cx="2908377" cy="1199450"/>
          </a:xfrm>
          <a:prstGeom prst="rect">
            <a:avLst/>
          </a:prstGeom>
        </p:spPr>
      </p:pic>
      <p:sp>
        <p:nvSpPr>
          <p:cNvPr id="30" name="Cloud 29">
            <a:extLst>
              <a:ext uri="{FF2B5EF4-FFF2-40B4-BE49-F238E27FC236}">
                <a16:creationId xmlns:a16="http://schemas.microsoft.com/office/drawing/2014/main" id="{508306E4-6978-4046-9AB4-0EE8ED97D555}"/>
              </a:ext>
            </a:extLst>
          </p:cNvPr>
          <p:cNvSpPr/>
          <p:nvPr/>
        </p:nvSpPr>
        <p:spPr>
          <a:xfrm>
            <a:off x="9144000" y="3399101"/>
            <a:ext cx="2401010" cy="1416818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A864C1-027F-AF48-8BDA-B5E7678DC0AF}"/>
              </a:ext>
            </a:extLst>
          </p:cNvPr>
          <p:cNvSpPr/>
          <p:nvPr/>
        </p:nvSpPr>
        <p:spPr>
          <a:xfrm>
            <a:off x="9020743" y="4603824"/>
            <a:ext cx="288000" cy="288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1E16F55-E277-7C45-97C6-EF9D5E48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37" y="3809282"/>
            <a:ext cx="1442135" cy="5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E3D48CE-668D-6046-B8EC-656C9CF09A50}"/>
              </a:ext>
            </a:extLst>
          </p:cNvPr>
          <p:cNvSpPr txBox="1"/>
          <p:nvPr/>
        </p:nvSpPr>
        <p:spPr>
          <a:xfrm>
            <a:off x="10004464" y="3394730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88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01D8D97-133C-E240-83BE-D27AD7A9566F}"/>
              </a:ext>
            </a:extLst>
          </p:cNvPr>
          <p:cNvSpPr/>
          <p:nvPr/>
        </p:nvSpPr>
        <p:spPr>
          <a:xfrm>
            <a:off x="4437561" y="3648717"/>
            <a:ext cx="1317994" cy="737419"/>
          </a:xfrm>
          <a:prstGeom prst="rightArrow">
            <a:avLst/>
          </a:prstGeom>
          <a:solidFill>
            <a:srgbClr val="90C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2686D0B9-E553-CE44-908C-479803C66C68}"/>
              </a:ext>
            </a:extLst>
          </p:cNvPr>
          <p:cNvSpPr/>
          <p:nvPr/>
        </p:nvSpPr>
        <p:spPr>
          <a:xfrm rot="5400000">
            <a:off x="1926822" y="3783549"/>
            <a:ext cx="770661" cy="4112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22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658" tIns="45817" rIns="91658" bIns="45817" anchor="ctr" anchorCtr="0">
            <a:noAutofit/>
          </a:bodyPr>
          <a:lstStyle/>
          <a:p>
            <a:pPr algn="ctr"/>
            <a:endParaRPr lang="en-US" sz="1404">
              <a:latin typeface="Calibri"/>
              <a:ea typeface="Calibri"/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29C826-CF71-5D4A-84C5-7BA4372F69D3}"/>
              </a:ext>
            </a:extLst>
          </p:cNvPr>
          <p:cNvSpPr/>
          <p:nvPr/>
        </p:nvSpPr>
        <p:spPr>
          <a:xfrm>
            <a:off x="1480291" y="4734895"/>
            <a:ext cx="1663725" cy="98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F68D28-C196-6048-8875-CFF940DFFE85}"/>
              </a:ext>
            </a:extLst>
          </p:cNvPr>
          <p:cNvSpPr txBox="1"/>
          <p:nvPr/>
        </p:nvSpPr>
        <p:spPr>
          <a:xfrm flipH="1">
            <a:off x="1763890" y="4988992"/>
            <a:ext cx="10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A388F34-215A-8943-B2BB-095FBF0393D0}"/>
              </a:ext>
            </a:extLst>
          </p:cNvPr>
          <p:cNvSpPr/>
          <p:nvPr/>
        </p:nvSpPr>
        <p:spPr>
          <a:xfrm rot="5400000">
            <a:off x="7496957" y="3783549"/>
            <a:ext cx="770661" cy="4112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22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658" tIns="45817" rIns="91658" bIns="45817" anchor="ctr" anchorCtr="0">
            <a:noAutofit/>
          </a:bodyPr>
          <a:lstStyle/>
          <a:p>
            <a:pPr algn="ctr"/>
            <a:endParaRPr lang="en-US" sz="1404">
              <a:latin typeface="Calibri"/>
              <a:ea typeface="Calibri"/>
              <a:cs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26E61DF-7FC8-DE49-9263-7F299B95B815}"/>
              </a:ext>
            </a:extLst>
          </p:cNvPr>
          <p:cNvSpPr/>
          <p:nvPr/>
        </p:nvSpPr>
        <p:spPr>
          <a:xfrm>
            <a:off x="7050426" y="4734895"/>
            <a:ext cx="1663725" cy="9874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BFD0F1B-57CD-BB41-849E-E56ACC5EDD7B}"/>
              </a:ext>
            </a:extLst>
          </p:cNvPr>
          <p:cNvSpPr txBox="1"/>
          <p:nvPr/>
        </p:nvSpPr>
        <p:spPr>
          <a:xfrm flipH="1">
            <a:off x="7334025" y="4988992"/>
            <a:ext cx="104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20565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2" grpId="0" animBg="1"/>
      <p:bldP spid="34" grpId="0"/>
      <p:bldP spid="35" grpId="0" animBg="1"/>
      <p:bldP spid="42" grpId="0" animBg="1"/>
      <p:bldP spid="43" grpId="0" animBg="1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Simple continual learning examples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1B5132FC-62A4-8442-B1E2-1F146756A9E2}"/>
              </a:ext>
            </a:extLst>
          </p:cNvPr>
          <p:cNvSpPr/>
          <p:nvPr/>
        </p:nvSpPr>
        <p:spPr>
          <a:xfrm>
            <a:off x="455651" y="1491836"/>
            <a:ext cx="11259271" cy="466281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30" name="Slide Number Placeholder 1">
            <a:extLst>
              <a:ext uri="{FF2B5EF4-FFF2-40B4-BE49-F238E27FC236}">
                <a16:creationId xmlns:a16="http://schemas.microsoft.com/office/drawing/2014/main" id="{9781022D-2CB3-FD42-8617-7C69AC9E12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1" name="Picture 2">
            <a:extLst>
              <a:ext uri="{FF2B5EF4-FFF2-40B4-BE49-F238E27FC236}">
                <a16:creationId xmlns:a16="http://schemas.microsoft.com/office/drawing/2014/main" id="{2C47662F-381D-1F4F-9325-9588E74B7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"/>
          <a:stretch/>
        </p:blipFill>
        <p:spPr bwMode="auto">
          <a:xfrm>
            <a:off x="490286" y="2783956"/>
            <a:ext cx="1917876" cy="131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D660499-75B4-D745-A780-B650F628BCFE}"/>
              </a:ext>
            </a:extLst>
          </p:cNvPr>
          <p:cNvGrpSpPr/>
          <p:nvPr/>
        </p:nvGrpSpPr>
        <p:grpSpPr>
          <a:xfrm>
            <a:off x="6704878" y="5189754"/>
            <a:ext cx="794517" cy="646331"/>
            <a:chOff x="6704878" y="5613825"/>
            <a:chExt cx="794517" cy="64633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0038324-E96A-CE4E-9410-DB8227A6FBB1}"/>
                </a:ext>
              </a:extLst>
            </p:cNvPr>
            <p:cNvGrpSpPr/>
            <p:nvPr/>
          </p:nvGrpSpPr>
          <p:grpSpPr>
            <a:xfrm>
              <a:off x="6704878" y="5678181"/>
              <a:ext cx="794517" cy="510813"/>
              <a:chOff x="5042760" y="2699967"/>
              <a:chExt cx="2630369" cy="1452101"/>
            </a:xfrm>
          </p:grpSpPr>
          <p:pic>
            <p:nvPicPr>
              <p:cNvPr id="136" name="Picture 135" descr="Snowy Road Between Trees">
                <a:extLst>
                  <a:ext uri="{FF2B5EF4-FFF2-40B4-BE49-F238E27FC236}">
                    <a16:creationId xmlns:a16="http://schemas.microsoft.com/office/drawing/2014/main" id="{1F5A8717-1C0E-E945-A2D1-2C527225CA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507"/>
              <a:stretch/>
            </p:blipFill>
            <p:spPr bwMode="auto">
              <a:xfrm>
                <a:off x="5043578" y="2705932"/>
                <a:ext cx="2629551" cy="1446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3BCA868-9D02-A947-B12C-0F72A05B3384}"/>
                  </a:ext>
                </a:extLst>
              </p:cNvPr>
              <p:cNvSpPr/>
              <p:nvPr/>
            </p:nvSpPr>
            <p:spPr>
              <a:xfrm>
                <a:off x="5042760" y="2699967"/>
                <a:ext cx="2629551" cy="144613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D9E1C01-13B0-204F-98D0-381FB0210246}"/>
                </a:ext>
              </a:extLst>
            </p:cNvPr>
            <p:cNvSpPr/>
            <p:nvPr/>
          </p:nvSpPr>
          <p:spPr>
            <a:xfrm>
              <a:off x="6875232" y="5613825"/>
              <a:ext cx="4667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FB4183"/>
                  </a:solidFill>
                  <a:cs typeface="Thonburi" pitchFamily="2" charset="-34"/>
                </a:rPr>
                <a:t>?</a:t>
              </a:r>
              <a:endParaRPr lang="x-none" b="1" dirty="0">
                <a:solidFill>
                  <a:srgbClr val="FB4183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4C2F424-4D16-CA4E-867B-BADAE91F1D9D}"/>
              </a:ext>
            </a:extLst>
          </p:cNvPr>
          <p:cNvGrpSpPr/>
          <p:nvPr/>
        </p:nvGrpSpPr>
        <p:grpSpPr>
          <a:xfrm>
            <a:off x="9832107" y="5185301"/>
            <a:ext cx="1191405" cy="646331"/>
            <a:chOff x="9833186" y="5553827"/>
            <a:chExt cx="1191405" cy="64633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3B7BAD0-05CD-2349-964B-F035C4F074AD}"/>
                </a:ext>
              </a:extLst>
            </p:cNvPr>
            <p:cNvGrpSpPr/>
            <p:nvPr/>
          </p:nvGrpSpPr>
          <p:grpSpPr>
            <a:xfrm>
              <a:off x="9833186" y="5667060"/>
              <a:ext cx="794517" cy="489600"/>
              <a:chOff x="5042760" y="2699967"/>
              <a:chExt cx="2630369" cy="1452101"/>
            </a:xfrm>
          </p:grpSpPr>
          <p:pic>
            <p:nvPicPr>
              <p:cNvPr id="144" name="Picture 143" descr="Snowy Road Between Trees">
                <a:extLst>
                  <a:ext uri="{FF2B5EF4-FFF2-40B4-BE49-F238E27FC236}">
                    <a16:creationId xmlns:a16="http://schemas.microsoft.com/office/drawing/2014/main" id="{C09A27E5-825C-3547-8BB8-B0BC40EA8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507"/>
              <a:stretch/>
            </p:blipFill>
            <p:spPr bwMode="auto">
              <a:xfrm>
                <a:off x="5043578" y="2705932"/>
                <a:ext cx="2629551" cy="1446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14F55EA-EA73-6340-A9F2-53E15AC3C5F9}"/>
                  </a:ext>
                </a:extLst>
              </p:cNvPr>
              <p:cNvSpPr/>
              <p:nvPr/>
            </p:nvSpPr>
            <p:spPr>
              <a:xfrm>
                <a:off x="5042760" y="2699967"/>
                <a:ext cx="2629551" cy="144613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71AC3A4-E28D-904B-AA33-F8CCC684D0F5}"/>
                </a:ext>
              </a:extLst>
            </p:cNvPr>
            <p:cNvGrpSpPr/>
            <p:nvPr/>
          </p:nvGrpSpPr>
          <p:grpSpPr>
            <a:xfrm>
              <a:off x="10230321" y="5667619"/>
              <a:ext cx="794270" cy="492386"/>
              <a:chOff x="8126298" y="2690840"/>
              <a:chExt cx="2633522" cy="1455264"/>
            </a:xfrm>
          </p:grpSpPr>
          <p:pic>
            <p:nvPicPr>
              <p:cNvPr id="142" name="Picture 4" descr="Car Passing on Road Between Trees">
                <a:extLst>
                  <a:ext uri="{FF2B5EF4-FFF2-40B4-BE49-F238E27FC236}">
                    <a16:creationId xmlns:a16="http://schemas.microsoft.com/office/drawing/2014/main" id="{32C60F12-17E1-BF49-BD31-EA3D3826AF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99" b="8499"/>
              <a:stretch/>
            </p:blipFill>
            <p:spPr bwMode="auto">
              <a:xfrm>
                <a:off x="8130269" y="2699968"/>
                <a:ext cx="2629551" cy="14461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A99FDCE-8444-A044-B99E-75119377CF26}"/>
                  </a:ext>
                </a:extLst>
              </p:cNvPr>
              <p:cNvSpPr/>
              <p:nvPr/>
            </p:nvSpPr>
            <p:spPr>
              <a:xfrm>
                <a:off x="8126298" y="2690840"/>
                <a:ext cx="2629551" cy="1446135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</p:grp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4F33FFA-F525-5F41-9411-408D61325CE6}"/>
                </a:ext>
              </a:extLst>
            </p:cNvPr>
            <p:cNvSpPr/>
            <p:nvPr/>
          </p:nvSpPr>
          <p:spPr>
            <a:xfrm>
              <a:off x="10161049" y="5553827"/>
              <a:ext cx="4667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solidFill>
                    <a:srgbClr val="FB4183"/>
                  </a:solidFill>
                  <a:cs typeface="Thonburi" pitchFamily="2" charset="-34"/>
                </a:rPr>
                <a:t>?</a:t>
              </a:r>
              <a:endParaRPr lang="x-none" b="1" dirty="0">
                <a:solidFill>
                  <a:srgbClr val="FB4183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4720177-CF2F-5041-A8AF-6A9C07791AD5}"/>
              </a:ext>
            </a:extLst>
          </p:cNvPr>
          <p:cNvGrpSpPr/>
          <p:nvPr/>
        </p:nvGrpSpPr>
        <p:grpSpPr>
          <a:xfrm>
            <a:off x="3249704" y="2450049"/>
            <a:ext cx="1217004" cy="786297"/>
            <a:chOff x="5042760" y="2699967"/>
            <a:chExt cx="2630369" cy="1452101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7" name="Picture 146" descr="Snowy Road Between Trees">
              <a:extLst>
                <a:ext uri="{FF2B5EF4-FFF2-40B4-BE49-F238E27FC236}">
                  <a16:creationId xmlns:a16="http://schemas.microsoft.com/office/drawing/2014/main" id="{AE832008-CD00-7949-B3B7-2C4F5589BB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7"/>
            <a:stretch/>
          </p:blipFill>
          <p:spPr bwMode="auto">
            <a:xfrm>
              <a:off x="5043578" y="2705932"/>
              <a:ext cx="2629551" cy="14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07402B0-DC5B-2041-A0E2-DB19AE84B93B}"/>
                </a:ext>
              </a:extLst>
            </p:cNvPr>
            <p:cNvSpPr/>
            <p:nvPr/>
          </p:nvSpPr>
          <p:spPr>
            <a:xfrm>
              <a:off x="5042760" y="2699967"/>
              <a:ext cx="2629551" cy="1446135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6B848D0-03CC-DE4C-B68D-C8357789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311" y="1800598"/>
            <a:ext cx="422885" cy="422885"/>
          </a:xfrm>
          <a:prstGeom prst="rect">
            <a:avLst/>
          </a:prstGeom>
        </p:spPr>
      </p:pic>
      <p:sp>
        <p:nvSpPr>
          <p:cNvPr id="150" name="Right Arrow 149">
            <a:extLst>
              <a:ext uri="{FF2B5EF4-FFF2-40B4-BE49-F238E27FC236}">
                <a16:creationId xmlns:a16="http://schemas.microsoft.com/office/drawing/2014/main" id="{FA2B9113-039F-9B40-BE1D-CF07DEC1E0C3}"/>
              </a:ext>
            </a:extLst>
          </p:cNvPr>
          <p:cNvSpPr/>
          <p:nvPr/>
        </p:nvSpPr>
        <p:spPr>
          <a:xfrm rot="5400000">
            <a:off x="3594212" y="3541215"/>
            <a:ext cx="520740" cy="4199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22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658" tIns="45817" rIns="91658" bIns="45817" anchor="ctr" anchorCtr="0">
            <a:noAutofit/>
          </a:bodyPr>
          <a:lstStyle/>
          <a:p>
            <a:pPr algn="ctr"/>
            <a:endParaRPr lang="en-US" sz="1404">
              <a:latin typeface="Calibri"/>
              <a:ea typeface="Calibri"/>
              <a:cs typeface="Calibri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2715DA5-87FB-3747-9849-97DD1B080AED}"/>
              </a:ext>
            </a:extLst>
          </p:cNvPr>
          <p:cNvSpPr/>
          <p:nvPr/>
        </p:nvSpPr>
        <p:spPr>
          <a:xfrm>
            <a:off x="3249704" y="4255620"/>
            <a:ext cx="1214044" cy="734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9AFBB91-28DD-9145-BC6D-C55E2CEDAE86}"/>
              </a:ext>
            </a:extLst>
          </p:cNvPr>
          <p:cNvSpPr txBox="1"/>
          <p:nvPr/>
        </p:nvSpPr>
        <p:spPr>
          <a:xfrm flipH="1">
            <a:off x="3332032" y="4439332"/>
            <a:ext cx="104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E7FDD49C-59D4-A544-9346-2924F013B0F9}"/>
              </a:ext>
            </a:extLst>
          </p:cNvPr>
          <p:cNvSpPr/>
          <p:nvPr/>
        </p:nvSpPr>
        <p:spPr>
          <a:xfrm>
            <a:off x="2700834" y="1683406"/>
            <a:ext cx="2374187" cy="34596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C2F6C49-C656-B943-B41A-3EE25A0B74B9}"/>
              </a:ext>
            </a:extLst>
          </p:cNvPr>
          <p:cNvGrpSpPr/>
          <p:nvPr/>
        </p:nvGrpSpPr>
        <p:grpSpPr>
          <a:xfrm>
            <a:off x="6518728" y="2463730"/>
            <a:ext cx="1221810" cy="761858"/>
            <a:chOff x="8126298" y="2690840"/>
            <a:chExt cx="2633522" cy="145526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1" name="Picture 4" descr="Car Passing on Road Between Trees">
              <a:extLst>
                <a:ext uri="{FF2B5EF4-FFF2-40B4-BE49-F238E27FC236}">
                  <a16:creationId xmlns:a16="http://schemas.microsoft.com/office/drawing/2014/main" id="{C53422FE-69E1-8A44-A4E1-24A52E75C8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99" b="8499"/>
            <a:stretch/>
          </p:blipFill>
          <p:spPr bwMode="auto">
            <a:xfrm>
              <a:off x="8130269" y="2699968"/>
              <a:ext cx="2629551" cy="14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80935F14-8407-B545-BD9F-E068A92E389C}"/>
                </a:ext>
              </a:extLst>
            </p:cNvPr>
            <p:cNvSpPr/>
            <p:nvPr/>
          </p:nvSpPr>
          <p:spPr>
            <a:xfrm>
              <a:off x="8126298" y="2690840"/>
              <a:ext cx="2629551" cy="1446135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B3500DF7-B9FA-5644-90E6-FFB014CC29C2}"/>
              </a:ext>
            </a:extLst>
          </p:cNvPr>
          <p:cNvSpPr/>
          <p:nvPr/>
        </p:nvSpPr>
        <p:spPr>
          <a:xfrm>
            <a:off x="5921728" y="1679603"/>
            <a:ext cx="2374187" cy="34596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0F687BDB-BE02-C44D-AB14-7AC1BAB6E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1645" y="1796795"/>
            <a:ext cx="422885" cy="422885"/>
          </a:xfrm>
          <a:prstGeom prst="rect">
            <a:avLst/>
          </a:prstGeom>
        </p:spPr>
      </p:pic>
      <p:sp>
        <p:nvSpPr>
          <p:cNvPr id="163" name="Right Arrow 162">
            <a:extLst>
              <a:ext uri="{FF2B5EF4-FFF2-40B4-BE49-F238E27FC236}">
                <a16:creationId xmlns:a16="http://schemas.microsoft.com/office/drawing/2014/main" id="{A6E0D848-A572-A44E-85D8-3D68D03C247D}"/>
              </a:ext>
            </a:extLst>
          </p:cNvPr>
          <p:cNvSpPr/>
          <p:nvPr/>
        </p:nvSpPr>
        <p:spPr>
          <a:xfrm>
            <a:off x="5241471" y="3031431"/>
            <a:ext cx="555172" cy="548345"/>
          </a:xfrm>
          <a:prstGeom prst="rightArrow">
            <a:avLst/>
          </a:prstGeom>
          <a:solidFill>
            <a:srgbClr val="90C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EF58D78-D115-7940-88FC-C4711194B98D}"/>
              </a:ext>
            </a:extLst>
          </p:cNvPr>
          <p:cNvGrpSpPr/>
          <p:nvPr/>
        </p:nvGrpSpPr>
        <p:grpSpPr>
          <a:xfrm>
            <a:off x="9714759" y="2445505"/>
            <a:ext cx="1216635" cy="739866"/>
            <a:chOff x="8121352" y="4411197"/>
            <a:chExt cx="2635162" cy="1457277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1" name="Picture 8" descr="Buildings Surrounded by Trees">
              <a:extLst>
                <a:ext uri="{FF2B5EF4-FFF2-40B4-BE49-F238E27FC236}">
                  <a16:creationId xmlns:a16="http://schemas.microsoft.com/office/drawing/2014/main" id="{05C7C7F6-E475-7548-9683-F690514F5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52" b="9455"/>
            <a:stretch/>
          </p:blipFill>
          <p:spPr bwMode="auto">
            <a:xfrm>
              <a:off x="8126964" y="4411197"/>
              <a:ext cx="2629550" cy="144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85147F0-1A57-BD43-8EA5-30A6A6C3BD45}"/>
                </a:ext>
              </a:extLst>
            </p:cNvPr>
            <p:cNvSpPr/>
            <p:nvPr/>
          </p:nvSpPr>
          <p:spPr>
            <a:xfrm>
              <a:off x="8121352" y="4422339"/>
              <a:ext cx="2629551" cy="1446135"/>
            </a:xfrm>
            <a:prstGeom prst="rect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A8D17154-9A77-294E-9332-94606B10D2C5}"/>
              </a:ext>
            </a:extLst>
          </p:cNvPr>
          <p:cNvSpPr/>
          <p:nvPr/>
        </p:nvSpPr>
        <p:spPr>
          <a:xfrm>
            <a:off x="9137457" y="1679603"/>
            <a:ext cx="2374187" cy="345960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AE844FE8-42A8-7947-B85F-C9AE62554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374" y="1796795"/>
            <a:ext cx="422885" cy="422885"/>
          </a:xfrm>
          <a:prstGeom prst="rect">
            <a:avLst/>
          </a:prstGeom>
        </p:spPr>
      </p:pic>
      <p:sp>
        <p:nvSpPr>
          <p:cNvPr id="173" name="Right Arrow 172">
            <a:extLst>
              <a:ext uri="{FF2B5EF4-FFF2-40B4-BE49-F238E27FC236}">
                <a16:creationId xmlns:a16="http://schemas.microsoft.com/office/drawing/2014/main" id="{63ECD9C3-3504-0443-BDEB-CEF24A06A0CD}"/>
              </a:ext>
            </a:extLst>
          </p:cNvPr>
          <p:cNvSpPr/>
          <p:nvPr/>
        </p:nvSpPr>
        <p:spPr>
          <a:xfrm>
            <a:off x="8439100" y="3031431"/>
            <a:ext cx="555172" cy="548345"/>
          </a:xfrm>
          <a:prstGeom prst="rightArrow">
            <a:avLst/>
          </a:prstGeom>
          <a:solidFill>
            <a:srgbClr val="90C29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432C9561-BE12-7E46-9CE1-3DE9A45F0CE8}"/>
              </a:ext>
            </a:extLst>
          </p:cNvPr>
          <p:cNvSpPr txBox="1"/>
          <p:nvPr/>
        </p:nvSpPr>
        <p:spPr>
          <a:xfrm>
            <a:off x="11010900" y="33362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D545BF-4220-C747-87DB-FFA5960C3F7E}"/>
              </a:ext>
            </a:extLst>
          </p:cNvPr>
          <p:cNvSpPr/>
          <p:nvPr/>
        </p:nvSpPr>
        <p:spPr>
          <a:xfrm>
            <a:off x="868967" y="5334063"/>
            <a:ext cx="4839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Catastrophic forgetting: </a:t>
            </a: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models will forget</a:t>
            </a:r>
          </a:p>
          <a:p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p</a:t>
            </a: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reviously learned patterns and tasks.</a:t>
            </a:r>
            <a:endParaRPr lang="en-FR" dirty="0">
              <a:solidFill>
                <a:schemeClr val="accent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75" name="Right Arrow 174">
            <a:extLst>
              <a:ext uri="{FF2B5EF4-FFF2-40B4-BE49-F238E27FC236}">
                <a16:creationId xmlns:a16="http://schemas.microsoft.com/office/drawing/2014/main" id="{EFDEABEA-03E6-2444-B161-22006236CFD0}"/>
              </a:ext>
            </a:extLst>
          </p:cNvPr>
          <p:cNvSpPr/>
          <p:nvPr/>
        </p:nvSpPr>
        <p:spPr>
          <a:xfrm rot="5400000">
            <a:off x="6871686" y="3541216"/>
            <a:ext cx="520740" cy="4199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22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658" tIns="45817" rIns="91658" bIns="45817" anchor="ctr" anchorCtr="0">
            <a:noAutofit/>
          </a:bodyPr>
          <a:lstStyle/>
          <a:p>
            <a:pPr algn="ctr"/>
            <a:endParaRPr lang="en-US" sz="1404">
              <a:latin typeface="Calibri"/>
              <a:ea typeface="Calibri"/>
              <a:cs typeface="Calibri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8697728-F713-BE46-AFE3-FB61368C207E}"/>
              </a:ext>
            </a:extLst>
          </p:cNvPr>
          <p:cNvSpPr/>
          <p:nvPr/>
        </p:nvSpPr>
        <p:spPr>
          <a:xfrm>
            <a:off x="6527178" y="4255621"/>
            <a:ext cx="1214044" cy="734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9E45BE4-679E-2D45-8119-2B4E914462CE}"/>
              </a:ext>
            </a:extLst>
          </p:cNvPr>
          <p:cNvSpPr txBox="1"/>
          <p:nvPr/>
        </p:nvSpPr>
        <p:spPr>
          <a:xfrm flipH="1">
            <a:off x="6609506" y="4439333"/>
            <a:ext cx="104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</p:txBody>
      </p:sp>
      <p:sp>
        <p:nvSpPr>
          <p:cNvPr id="178" name="Right Arrow 177">
            <a:extLst>
              <a:ext uri="{FF2B5EF4-FFF2-40B4-BE49-F238E27FC236}">
                <a16:creationId xmlns:a16="http://schemas.microsoft.com/office/drawing/2014/main" id="{BD544A2B-7E42-B74F-BCEF-0E396F6D8ABE}"/>
              </a:ext>
            </a:extLst>
          </p:cNvPr>
          <p:cNvSpPr/>
          <p:nvPr/>
        </p:nvSpPr>
        <p:spPr>
          <a:xfrm rot="5400000">
            <a:off x="10059267" y="3539340"/>
            <a:ext cx="520740" cy="41994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2225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658" tIns="45817" rIns="91658" bIns="45817" anchor="ctr" anchorCtr="0">
            <a:noAutofit/>
          </a:bodyPr>
          <a:lstStyle/>
          <a:p>
            <a:pPr algn="ctr"/>
            <a:endParaRPr lang="en-US" sz="1404">
              <a:latin typeface="Calibri"/>
              <a:ea typeface="Calibri"/>
              <a:cs typeface="Calibri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43C213C-11DE-EB43-BC17-3A1176EB5EBA}"/>
              </a:ext>
            </a:extLst>
          </p:cNvPr>
          <p:cNvSpPr/>
          <p:nvPr/>
        </p:nvSpPr>
        <p:spPr>
          <a:xfrm>
            <a:off x="9714759" y="4253745"/>
            <a:ext cx="1214044" cy="7342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F63E32A-1A60-D04D-9EF3-28AE225170B1}"/>
              </a:ext>
            </a:extLst>
          </p:cNvPr>
          <p:cNvSpPr txBox="1"/>
          <p:nvPr/>
        </p:nvSpPr>
        <p:spPr>
          <a:xfrm flipH="1">
            <a:off x="9797087" y="4437457"/>
            <a:ext cx="104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31922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63" grpId="0" animBg="1"/>
      <p:bldP spid="166" grpId="0" animBg="1"/>
      <p:bldP spid="173" grpId="0" animBg="1"/>
      <p:bldP spid="174" grpId="0"/>
      <p:bldP spid="28" grpId="0"/>
      <p:bldP spid="175" grpId="0" animBg="1"/>
      <p:bldP spid="176" grpId="0" animBg="1"/>
      <p:bldP spid="177" grpId="0"/>
      <p:bldP spid="178" grpId="0" animBg="1"/>
      <p:bldP spid="179" grpId="0" animBg="1"/>
      <p:bldP spid="1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CBA45F-3247-FFCF-1A4B-A82853D363A1}"/>
              </a:ext>
            </a:extLst>
          </p:cNvPr>
          <p:cNvSpPr/>
          <p:nvPr/>
        </p:nvSpPr>
        <p:spPr>
          <a:xfrm>
            <a:off x="2022419" y="2886813"/>
            <a:ext cx="7216584" cy="23620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solidFill>
                  <a:schemeClr val="tx2"/>
                </a:solidFill>
                <a:latin typeface="Helvetica" pitchFamily="2" charset="0"/>
              </a:rPr>
              <a:t>Continual Learning Formulations</a:t>
            </a:r>
          </a:p>
        </p:txBody>
      </p:sp>
    </p:spTree>
    <p:extLst>
      <p:ext uri="{BB962C8B-B14F-4D97-AF65-F5344CB8AC3E}">
        <p14:creationId xmlns:p14="http://schemas.microsoft.com/office/powerpoint/2010/main" val="789062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Incremental batch learning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64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Incremental batch learning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81D3DE-FDBB-1842-9415-B3D6FE965DFF}"/>
              </a:ext>
            </a:extLst>
          </p:cNvPr>
          <p:cNvSpPr/>
          <p:nvPr/>
        </p:nvSpPr>
        <p:spPr>
          <a:xfrm>
            <a:off x="3697356" y="3094785"/>
            <a:ext cx="3458817" cy="14136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btitle 3">
                <a:extLst>
                  <a:ext uri="{FF2B5EF4-FFF2-40B4-BE49-F238E27FC236}">
                    <a16:creationId xmlns:a16="http://schemas.microsoft.com/office/drawing/2014/main" id="{F5316E9E-C9E4-9843-9680-73A03284D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78" y="1545022"/>
                <a:ext cx="115246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/>
                  <a:t>In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“vanilla” supervised learning</a:t>
                </a:r>
                <a:r>
                  <a:rPr lang="en-FR" sz="1600" dirty="0"/>
                  <a:t>, we are given a task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FR" sz="1600" dirty="0"/>
                  <a:t>, that generally involves training a 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FR" sz="1600" dirty="0"/>
                  <a:t> using a learning algorithm + a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={(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FR" sz="16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/>
                  <a:t>In incremental learning, we desire to solve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different tasks</a:t>
                </a:r>
                <a:r>
                  <a:rPr lang="en-FR" sz="1600" dirty="0"/>
                  <a:t> that are given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sequentially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accent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Catastrophic forgetting: </a:t>
                </a:r>
                <a:r>
                  <a:rPr lang="en-FR" sz="1600" dirty="0"/>
                  <a:t>after learning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FR" sz="1600" dirty="0"/>
                  <a:t>, we under-perfom on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−1,…,1</m:t>
                        </m:r>
                      </m:sub>
                    </m:sSub>
                  </m:oMath>
                </a14:m>
                <a:r>
                  <a:rPr lang="en-FR" sz="1600" dirty="0"/>
                  <a:t> (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negative backward transfer</a:t>
                </a:r>
                <a:r>
                  <a:rPr lang="en-FR" sz="16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Positive transfer:</a:t>
                </a:r>
                <a:r>
                  <a:rPr lang="en-FR" sz="1600" dirty="0"/>
                  <a:t> ideally, at task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FR" sz="1600" dirty="0"/>
                  <a:t> we would like to improve on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−1,…,1</m:t>
                        </m:r>
                      </m:sub>
                    </m:sSub>
                  </m:oMath>
                </a14:m>
                <a:r>
                  <a:rPr lang="en-FR" sz="1600" dirty="0"/>
                  <a:t>, as well as facilitating learning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1,…,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FR" sz="1600" dirty="0"/>
                  <a:t> </a:t>
                </a:r>
              </a:p>
              <a:p>
                <a:endParaRPr lang="en-FR" sz="1600" dirty="0"/>
              </a:p>
            </p:txBody>
          </p:sp>
        </mc:Choice>
        <mc:Fallback xmlns="">
          <p:sp>
            <p:nvSpPr>
              <p:cNvPr id="24" name="Subtitle 3">
                <a:extLst>
                  <a:ext uri="{FF2B5EF4-FFF2-40B4-BE49-F238E27FC236}">
                    <a16:creationId xmlns:a16="http://schemas.microsoft.com/office/drawing/2014/main" id="{F5316E9E-C9E4-9843-9680-73A03284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8" y="1545022"/>
                <a:ext cx="11524646" cy="4622698"/>
              </a:xfrm>
              <a:prstGeom prst="rect">
                <a:avLst/>
              </a:prstGeom>
              <a:blipFill>
                <a:blip r:embed="rId2"/>
                <a:stretch>
                  <a:fillRect l="-220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6A22A-B40D-DA44-9E8A-33D0B6648380}"/>
                  </a:ext>
                </a:extLst>
              </p:cNvPr>
              <p:cNvSpPr txBox="1"/>
              <p:nvPr/>
            </p:nvSpPr>
            <p:spPr>
              <a:xfrm>
                <a:off x="3919299" y="3234841"/>
                <a:ext cx="31469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F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FR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6A22A-B40D-DA44-9E8A-33D0B664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299" y="3234841"/>
                <a:ext cx="3146952" cy="276999"/>
              </a:xfrm>
              <a:prstGeom prst="rect">
                <a:avLst/>
              </a:prstGeom>
              <a:blipFill>
                <a:blip r:embed="rId3"/>
                <a:stretch>
                  <a:fillRect l="-2410" t="-21739" b="-478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CED14-95BC-ED43-86E0-FAE64E580F4C}"/>
                  </a:ext>
                </a:extLst>
              </p:cNvPr>
              <p:cNvSpPr txBox="1"/>
              <p:nvPr/>
            </p:nvSpPr>
            <p:spPr>
              <a:xfrm>
                <a:off x="3806672" y="4030099"/>
                <a:ext cx="3240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F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FR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CED14-95BC-ED43-86E0-FAE64E580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72" y="4030099"/>
                <a:ext cx="3240182" cy="276999"/>
              </a:xfrm>
              <a:prstGeom prst="rect">
                <a:avLst/>
              </a:prstGeom>
              <a:blipFill>
                <a:blip r:embed="rId4"/>
                <a:stretch>
                  <a:fillRect l="-2344" t="-26087" r="-391" b="-478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CB4A00F-3DA3-B04F-B418-83E935A8DCCC}"/>
              </a:ext>
            </a:extLst>
          </p:cNvPr>
          <p:cNvSpPr/>
          <p:nvPr/>
        </p:nvSpPr>
        <p:spPr>
          <a:xfrm>
            <a:off x="4045616" y="3617560"/>
            <a:ext cx="28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</a:t>
            </a:r>
            <a:r>
              <a:rPr lang="en-FR" sz="16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ith the associated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20275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Incremental batch learning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781D3DE-FDBB-1842-9415-B3D6FE965DFF}"/>
              </a:ext>
            </a:extLst>
          </p:cNvPr>
          <p:cNvSpPr/>
          <p:nvPr/>
        </p:nvSpPr>
        <p:spPr>
          <a:xfrm>
            <a:off x="8150087" y="1687405"/>
            <a:ext cx="3458817" cy="141360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4" name="Subtitle 3">
            <a:extLst>
              <a:ext uri="{FF2B5EF4-FFF2-40B4-BE49-F238E27FC236}">
                <a16:creationId xmlns:a16="http://schemas.microsoft.com/office/drawing/2014/main" id="{F5316E9E-C9E4-9843-9680-73A03284DF82}"/>
              </a:ext>
            </a:extLst>
          </p:cNvPr>
          <p:cNvSpPr txBox="1">
            <a:spLocks/>
          </p:cNvSpPr>
          <p:nvPr/>
        </p:nvSpPr>
        <p:spPr>
          <a:xfrm>
            <a:off x="407378" y="1545021"/>
            <a:ext cx="10515600" cy="1955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What is a </a:t>
            </a:r>
            <a:r>
              <a:rPr lang="en-FR" sz="1600" b="1" dirty="0">
                <a:solidFill>
                  <a:schemeClr val="accent1"/>
                </a:solidFill>
              </a:rPr>
              <a:t>“task”</a:t>
            </a:r>
            <a:r>
              <a:rPr lang="en-FR" sz="1600" dirty="0">
                <a:solidFill>
                  <a:schemeClr val="accent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Two main incremental learning problems in the literature: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Domain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-incremental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Class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-incremental learning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6A22A-B40D-DA44-9E8A-33D0B6648380}"/>
                  </a:ext>
                </a:extLst>
              </p:cNvPr>
              <p:cNvSpPr txBox="1"/>
              <p:nvPr/>
            </p:nvSpPr>
            <p:spPr>
              <a:xfrm>
                <a:off x="8372030" y="1827461"/>
                <a:ext cx="31469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F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FR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96A22A-B40D-DA44-9E8A-33D0B6648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030" y="1827461"/>
                <a:ext cx="3146952" cy="276999"/>
              </a:xfrm>
              <a:prstGeom prst="rect">
                <a:avLst/>
              </a:prstGeom>
              <a:blipFill>
                <a:blip r:embed="rId2"/>
                <a:stretch>
                  <a:fillRect l="-2811" t="-27273" b="-5454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CED14-95BC-ED43-86E0-FAE64E580F4C}"/>
                  </a:ext>
                </a:extLst>
              </p:cNvPr>
              <p:cNvSpPr txBox="1"/>
              <p:nvPr/>
            </p:nvSpPr>
            <p:spPr>
              <a:xfrm>
                <a:off x="8259403" y="2622719"/>
                <a:ext cx="3240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FR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F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F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FR" dirty="0">
                    <a:solidFill>
                      <a:schemeClr val="accent1">
                        <a:lumMod val="50000"/>
                      </a:schemeClr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FR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36CED14-95BC-ED43-86E0-FAE64E580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403" y="2622719"/>
                <a:ext cx="3240182" cy="276999"/>
              </a:xfrm>
              <a:prstGeom prst="rect">
                <a:avLst/>
              </a:prstGeom>
              <a:blipFill>
                <a:blip r:embed="rId3"/>
                <a:stretch>
                  <a:fillRect l="-2344" t="-26087" r="-391" b="-478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CB4A00F-3DA3-B04F-B418-83E935A8DCCC}"/>
              </a:ext>
            </a:extLst>
          </p:cNvPr>
          <p:cNvSpPr/>
          <p:nvPr/>
        </p:nvSpPr>
        <p:spPr>
          <a:xfrm>
            <a:off x="8498347" y="2210180"/>
            <a:ext cx="28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w</a:t>
            </a:r>
            <a:r>
              <a:rPr lang="en-FR" sz="1600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ith the associated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datasets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C820DF69-7E4A-3A45-BBE5-4CAF2EBD5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78" y="3484048"/>
                <a:ext cx="10515600" cy="1197703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Domain-incremental learning </a:t>
                </a:r>
                <a:r>
                  <a:rPr lang="en-FR" sz="1600" b="1" dirty="0">
                    <a:solidFill>
                      <a:schemeClr val="tx2"/>
                    </a:solidFill>
                  </a:rPr>
                  <a:t>(AKA Continual Domain Adaptation)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Task does not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= … =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Τ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(for example, can be the same class. problem)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domain each dataset is drawn from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…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60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16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lvl="1" algn="l"/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C820DF69-7E4A-3A45-BBE5-4CAF2EBD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8" y="3484048"/>
                <a:ext cx="10515600" cy="1197703"/>
              </a:xfrm>
              <a:prstGeom prst="rect">
                <a:avLst/>
              </a:prstGeom>
              <a:blipFill>
                <a:blip r:embed="rId4"/>
                <a:stretch>
                  <a:fillRect l="-241" t="-421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ubtitle 3">
                <a:extLst>
                  <a:ext uri="{FF2B5EF4-FFF2-40B4-BE49-F238E27FC236}">
                    <a16:creationId xmlns:a16="http://schemas.microsoft.com/office/drawing/2014/main" id="{F10465E3-1FC4-7644-A35F-69B2E9D1EC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78" y="4560157"/>
                <a:ext cx="10515600" cy="175943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Class-incremental learning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Task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…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(for example, each task associated with different classification problems)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domain each dataset is drawn from may change or not (we may draw samples from different class from same distribution).</a:t>
                </a:r>
              </a:p>
            </p:txBody>
          </p:sp>
        </mc:Choice>
        <mc:Fallback xmlns="">
          <p:sp>
            <p:nvSpPr>
              <p:cNvPr id="11" name="Subtitle 3">
                <a:extLst>
                  <a:ext uri="{FF2B5EF4-FFF2-40B4-BE49-F238E27FC236}">
                    <a16:creationId xmlns:a16="http://schemas.microsoft.com/office/drawing/2014/main" id="{F10465E3-1FC4-7644-A35F-69B2E9D1E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8" y="4560157"/>
                <a:ext cx="10515600" cy="1759431"/>
              </a:xfrm>
              <a:prstGeom prst="rect">
                <a:avLst/>
              </a:prstGeom>
              <a:blipFill>
                <a:blip r:embed="rId5"/>
                <a:stretch>
                  <a:fillRect l="-241" t="-2878" r="-24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ubtitle 3">
            <a:extLst>
              <a:ext uri="{FF2B5EF4-FFF2-40B4-BE49-F238E27FC236}">
                <a16:creationId xmlns:a16="http://schemas.microsoft.com/office/drawing/2014/main" id="{FDEFD89E-7FE8-7E48-820B-69EDEB470F3C}"/>
              </a:ext>
            </a:extLst>
          </p:cNvPr>
          <p:cNvSpPr txBox="1">
            <a:spLocks/>
          </p:cNvSpPr>
          <p:nvPr/>
        </p:nvSpPr>
        <p:spPr>
          <a:xfrm>
            <a:off x="407378" y="5825284"/>
            <a:ext cx="10515600" cy="31776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accent1"/>
                </a:solidFill>
              </a:rPr>
              <a:t>“Task label”</a:t>
            </a:r>
            <a:r>
              <a:rPr lang="en-FR" sz="1600" dirty="0">
                <a:solidFill>
                  <a:schemeClr val="tx2"/>
                </a:solidFill>
              </a:rPr>
              <a:t>: at deployment, we should avoid relying on information re: the specific task samples come from.</a:t>
            </a:r>
          </a:p>
        </p:txBody>
      </p:sp>
    </p:spTree>
    <p:extLst>
      <p:ext uri="{BB962C8B-B14F-4D97-AF65-F5344CB8AC3E}">
        <p14:creationId xmlns:p14="http://schemas.microsoft.com/office/powerpoint/2010/main" val="323820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Incremental batch learning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0A5CF4D-89B3-A04B-AA3C-25CD529601BD}"/>
              </a:ext>
            </a:extLst>
          </p:cNvPr>
          <p:cNvSpPr/>
          <p:nvPr/>
        </p:nvSpPr>
        <p:spPr>
          <a:xfrm>
            <a:off x="455651" y="1457076"/>
            <a:ext cx="11280697" cy="45605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2" name="Picture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A55C95-C607-9B4C-B002-2F6F94CE6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 t="2119" r="1434" b="7124"/>
          <a:stretch/>
        </p:blipFill>
        <p:spPr>
          <a:xfrm>
            <a:off x="1297576" y="1950720"/>
            <a:ext cx="9379133" cy="35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45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Streaming/online learning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72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Streaming/online learning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ubtitle 3">
                <a:extLst>
                  <a:ext uri="{FF2B5EF4-FFF2-40B4-BE49-F238E27FC236}">
                    <a16:creationId xmlns:a16="http://schemas.microsoft.com/office/drawing/2014/main" id="{F5316E9E-C9E4-9843-9680-73A03284D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7378" y="1497522"/>
                <a:ext cx="115246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We desire to learn from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one sample at a time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We (kind of) lose the notion of “sub-tasks” here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be a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time-dependent distribution</a:t>
                </a:r>
                <a:r>
                  <a:rPr lang="en-FR" sz="1600" dirty="0">
                    <a:solidFill>
                      <a:schemeClr val="tx2"/>
                    </a:solidFill>
                  </a:rPr>
                  <a:t>: in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streaming learning</a:t>
                </a:r>
                <a:r>
                  <a:rPr lang="en-FR" sz="1600" dirty="0">
                    <a:solidFill>
                      <a:schemeClr val="tx2"/>
                    </a:solidFill>
                  </a:rPr>
                  <a:t>, we process sequences of samples drawn from 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Such sequence can be written as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FR" sz="1600" dirty="0">
                  <a:solidFill>
                    <a:schemeClr val="tx2"/>
                  </a:solidFill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Potentially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never-ending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Nonstationary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Samples can be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is the real world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For example, we may receive streams of samples to train a classifier. 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If the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number of classes is fixed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since the start, we can define the task as </a:t>
                </a:r>
                <a14:m>
                  <m:oMath xmlns:m="http://schemas.openxmlformats.org/officeDocument/2006/math">
                    <m:r>
                      <a:rPr lang="el-GR" sz="1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𝚻</m:t>
                    </m:r>
                  </m:oMath>
                </a14:m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If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new classes can arise over time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, the task is also time-dependent,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600" b="1" i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𝚻</m:t>
                        </m:r>
                      </m:e>
                      <m:sub>
                        <m:r>
                          <a:rPr lang="en-GB" sz="1600" b="1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𝐭</m:t>
                        </m:r>
                      </m:sub>
                    </m:sSub>
                  </m:oMath>
                </a14:m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How heavily the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6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depends on time, depends on the specific applications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May be close to stationary for a warehouse robot, but will vary significantly for an agent exposed to the outdoor.</a:t>
                </a:r>
              </a:p>
            </p:txBody>
          </p:sp>
        </mc:Choice>
        <mc:Fallback xmlns="">
          <p:sp>
            <p:nvSpPr>
              <p:cNvPr id="24" name="Subtitle 3">
                <a:extLst>
                  <a:ext uri="{FF2B5EF4-FFF2-40B4-BE49-F238E27FC236}">
                    <a16:creationId xmlns:a16="http://schemas.microsoft.com/office/drawing/2014/main" id="{F5316E9E-C9E4-9843-9680-73A03284D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78" y="1497522"/>
                <a:ext cx="11524646" cy="4622698"/>
              </a:xfrm>
              <a:prstGeom prst="rect">
                <a:avLst/>
              </a:prstGeom>
              <a:blipFill>
                <a:blip r:embed="rId2"/>
                <a:stretch>
                  <a:fillRect l="-220" t="-1099" b="-714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377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C102F-F344-044B-B621-E0E8FE9AB8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3093D7-A044-C348-AF59-6375930D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Our plan for today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9BAC1013-2CB4-CD4B-BE15-4DB013C82EC8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07379" y="1545022"/>
            <a:ext cx="10515600" cy="4052589"/>
          </a:xfrm>
          <a:prstGeom prst="rect">
            <a:avLst/>
          </a:prstGeom>
        </p:spPr>
        <p:txBody>
          <a:bodyPr/>
          <a:lstStyle/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Moving on from the “standard” learning paradigm.</a:t>
            </a: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The continual learning formulation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Incremental learning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Streaming/online learning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Learning new domains vs learning new classes/tasks</a:t>
            </a: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Continual learning benchmarks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honburi" pitchFamily="2" charset="-34"/>
            </a:endParaRP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Continual learning methods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Regularization methods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Memory-based methods</a:t>
            </a:r>
          </a:p>
          <a:p>
            <a:pPr lvl="1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Architecture growing methods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honburi" pitchFamily="2" charset="-34"/>
            </a:endParaRP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Online unsupervised domain adaptation</a:t>
            </a:r>
          </a:p>
          <a:p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cs typeface="Thonburi" pitchFamily="2" charset="-34"/>
              </a:rPr>
              <a:t>Continual learning @ Naver Labs Europe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Helvetica" pitchFamily="2" charset="0"/>
              <a:cs typeface="Thonburi" pitchFamily="2" charset="-34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3F7D3FE-9B07-8845-8271-97B996DEE875}"/>
              </a:ext>
            </a:extLst>
          </p:cNvPr>
          <p:cNvSpPr txBox="1">
            <a:spLocks/>
          </p:cNvSpPr>
          <p:nvPr/>
        </p:nvSpPr>
        <p:spPr>
          <a:xfrm>
            <a:off x="11545010" y="6444251"/>
            <a:ext cx="488576" cy="2241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347DD2-0C6B-4CE9-AABE-24EBC0FB15E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CB5E6F47-1810-784B-8857-84F80ACA3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99" y="1545022"/>
            <a:ext cx="4615459" cy="3277577"/>
          </a:xfrm>
          <a:prstGeom prst="roundRect">
            <a:avLst>
              <a:gd name="adj" fmla="val 4976"/>
            </a:avLst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AE371-E38B-1642-86BB-ACE07132971B}"/>
              </a:ext>
            </a:extLst>
          </p:cNvPr>
          <p:cNvSpPr txBox="1"/>
          <p:nvPr/>
        </p:nvSpPr>
        <p:spPr>
          <a:xfrm>
            <a:off x="8066487" y="4460615"/>
            <a:ext cx="208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(image from Shutterstock)</a:t>
            </a:r>
          </a:p>
        </p:txBody>
      </p:sp>
    </p:spTree>
    <p:extLst>
      <p:ext uri="{BB962C8B-B14F-4D97-AF65-F5344CB8AC3E}">
        <p14:creationId xmlns:p14="http://schemas.microsoft.com/office/powerpoint/2010/main" val="4021181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CBA45F-3247-FFCF-1A4B-A82853D363A1}"/>
              </a:ext>
            </a:extLst>
          </p:cNvPr>
          <p:cNvSpPr/>
          <p:nvPr/>
        </p:nvSpPr>
        <p:spPr>
          <a:xfrm>
            <a:off x="2022419" y="2886813"/>
            <a:ext cx="7216584" cy="23620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3600" b="1" dirty="0">
                <a:solidFill>
                  <a:schemeClr val="tx2"/>
                </a:solidFill>
                <a:latin typeface="Helvetica" pitchFamily="2" charset="0"/>
              </a:rPr>
              <a:t>Continual Learning Benchmarks</a:t>
            </a:r>
          </a:p>
        </p:txBody>
      </p:sp>
    </p:spTree>
    <p:extLst>
      <p:ext uri="{BB962C8B-B14F-4D97-AF65-F5344CB8AC3E}">
        <p14:creationId xmlns:p14="http://schemas.microsoft.com/office/powerpoint/2010/main" val="41179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Examples of benchmarks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89519" y="1545022"/>
            <a:ext cx="4837365" cy="37744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2E4712-994A-8340-BE89-A6ED12DA02FE}"/>
              </a:ext>
            </a:extLst>
          </p:cNvPr>
          <p:cNvSpPr/>
          <p:nvPr/>
        </p:nvSpPr>
        <p:spPr>
          <a:xfrm>
            <a:off x="6548902" y="1545022"/>
            <a:ext cx="4837366" cy="46226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233A6-2601-8E48-88BD-6243F0095124}"/>
              </a:ext>
            </a:extLst>
          </p:cNvPr>
          <p:cNvSpPr txBox="1"/>
          <p:nvPr/>
        </p:nvSpPr>
        <p:spPr>
          <a:xfrm>
            <a:off x="1305843" y="165634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Incremental batch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98A8-E16E-8040-BD4A-996C5BE84874}"/>
              </a:ext>
            </a:extLst>
          </p:cNvPr>
          <p:cNvSpPr txBox="1"/>
          <p:nvPr/>
        </p:nvSpPr>
        <p:spPr>
          <a:xfrm>
            <a:off x="7830094" y="165634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Streaming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0B393-B48D-2A45-B6B8-167E286CDF5D}"/>
              </a:ext>
            </a:extLst>
          </p:cNvPr>
          <p:cNvSpPr txBox="1"/>
          <p:nvPr/>
        </p:nvSpPr>
        <p:spPr>
          <a:xfrm>
            <a:off x="8036344" y="28291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CoRE-50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1C6A-B9DD-7440-AEB6-20596D6BD33D}"/>
              </a:ext>
            </a:extLst>
          </p:cNvPr>
          <p:cNvSpPr txBox="1"/>
          <p:nvPr/>
        </p:nvSpPr>
        <p:spPr>
          <a:xfrm>
            <a:off x="9631640" y="2823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Stream-51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65899-C2E5-1A46-9BA4-E8608825783D}"/>
              </a:ext>
            </a:extLst>
          </p:cNvPr>
          <p:cNvSpPr txBox="1"/>
          <p:nvPr/>
        </p:nvSpPr>
        <p:spPr>
          <a:xfrm>
            <a:off x="781426" y="2312956"/>
            <a:ext cx="44535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(domain):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from ten different versions of MNIST where pixels are randomly permuted.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(class):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 divide MNIST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CIFAR-10/100: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divide CIFAR-10/100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different label sets.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E047E-7875-A744-B1C5-FBC007C6FEFD}"/>
              </a:ext>
            </a:extLst>
          </p:cNvPr>
          <p:cNvSpPr txBox="1"/>
          <p:nvPr/>
        </p:nvSpPr>
        <p:spPr>
          <a:xfrm>
            <a:off x="6740810" y="2823142"/>
            <a:ext cx="142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iCubWorld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19752-091F-A545-8C2C-A7C862E6AB81}"/>
              </a:ext>
            </a:extLst>
          </p:cNvPr>
          <p:cNvSpPr txBox="1"/>
          <p:nvPr/>
        </p:nvSpPr>
        <p:spPr>
          <a:xfrm>
            <a:off x="6740810" y="2169250"/>
            <a:ext cx="4453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label sets. See each sample </a:t>
            </a:r>
            <a:r>
              <a:rPr lang="en-FR" sz="1400" b="1" dirty="0">
                <a:solidFill>
                  <a:schemeClr val="accent1"/>
                </a:solidFill>
                <a:latin typeface="Helvetica" pitchFamily="2" charset="0"/>
              </a:rPr>
              <a:t>once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3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4" grpId="0"/>
      <p:bldP spid="10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Examples of benchmarks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89519" y="1545022"/>
            <a:ext cx="4837365" cy="37744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2E4712-994A-8340-BE89-A6ED12DA02FE}"/>
              </a:ext>
            </a:extLst>
          </p:cNvPr>
          <p:cNvSpPr/>
          <p:nvPr/>
        </p:nvSpPr>
        <p:spPr>
          <a:xfrm>
            <a:off x="6548902" y="1545022"/>
            <a:ext cx="4837366" cy="46226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233A6-2601-8E48-88BD-6243F0095124}"/>
              </a:ext>
            </a:extLst>
          </p:cNvPr>
          <p:cNvSpPr txBox="1"/>
          <p:nvPr/>
        </p:nvSpPr>
        <p:spPr>
          <a:xfrm>
            <a:off x="1305843" y="165634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Incremental batch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98A8-E16E-8040-BD4A-996C5BE84874}"/>
              </a:ext>
            </a:extLst>
          </p:cNvPr>
          <p:cNvSpPr txBox="1"/>
          <p:nvPr/>
        </p:nvSpPr>
        <p:spPr>
          <a:xfrm>
            <a:off x="7830094" y="165634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Streaming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0B393-B48D-2A45-B6B8-167E286CDF5D}"/>
              </a:ext>
            </a:extLst>
          </p:cNvPr>
          <p:cNvSpPr txBox="1"/>
          <p:nvPr/>
        </p:nvSpPr>
        <p:spPr>
          <a:xfrm>
            <a:off x="8036344" y="28291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CoRE-50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1C6A-B9DD-7440-AEB6-20596D6BD33D}"/>
              </a:ext>
            </a:extLst>
          </p:cNvPr>
          <p:cNvSpPr txBox="1"/>
          <p:nvPr/>
        </p:nvSpPr>
        <p:spPr>
          <a:xfrm>
            <a:off x="9631640" y="2823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Stream-51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65899-C2E5-1A46-9BA4-E8608825783D}"/>
              </a:ext>
            </a:extLst>
          </p:cNvPr>
          <p:cNvSpPr txBox="1"/>
          <p:nvPr/>
        </p:nvSpPr>
        <p:spPr>
          <a:xfrm>
            <a:off x="781426" y="2312956"/>
            <a:ext cx="44535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(domain):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from ten different versions of MNIST where pixels are randomly permuted.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(class):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 divide MNIST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CIFAR-10/100: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divide CIFAR-10/100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different label sets.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E047E-7875-A744-B1C5-FBC007C6FEFD}"/>
              </a:ext>
            </a:extLst>
          </p:cNvPr>
          <p:cNvSpPr txBox="1"/>
          <p:nvPr/>
        </p:nvSpPr>
        <p:spPr>
          <a:xfrm>
            <a:off x="6740810" y="2823142"/>
            <a:ext cx="142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u="sng" dirty="0">
                <a:solidFill>
                  <a:schemeClr val="tx2"/>
                </a:solidFill>
                <a:latin typeface="Helvetica" pitchFamily="2" charset="0"/>
              </a:rPr>
              <a:t>iCubWorld</a:t>
            </a: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19752-091F-A545-8C2C-A7C862E6AB81}"/>
              </a:ext>
            </a:extLst>
          </p:cNvPr>
          <p:cNvSpPr txBox="1"/>
          <p:nvPr/>
        </p:nvSpPr>
        <p:spPr>
          <a:xfrm>
            <a:off x="6740810" y="2169250"/>
            <a:ext cx="4453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label sets. See each sample </a:t>
            </a:r>
            <a:r>
              <a:rPr lang="en-FR" sz="1400" b="1" dirty="0">
                <a:solidFill>
                  <a:schemeClr val="accent1"/>
                </a:solidFill>
                <a:latin typeface="Helvetica" pitchFamily="2" charset="0"/>
              </a:rPr>
              <a:t>once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9E056D-75BF-B526-EB06-92FF6507B314}"/>
              </a:ext>
            </a:extLst>
          </p:cNvPr>
          <p:cNvSpPr txBox="1"/>
          <p:nvPr/>
        </p:nvSpPr>
        <p:spPr>
          <a:xfrm>
            <a:off x="7968610" y="5693770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[Pasquale et al., JMLR 2015]</a:t>
            </a:r>
          </a:p>
        </p:txBody>
      </p:sp>
      <p:pic>
        <p:nvPicPr>
          <p:cNvPr id="1026" name="Picture 2" descr="The iCubWorld data-set. 10 categories: Bananas, Bottles, Boxes, Bread,... |  Download Scientific Diagram">
            <a:extLst>
              <a:ext uri="{FF2B5EF4-FFF2-40B4-BE49-F238E27FC236}">
                <a16:creationId xmlns:a16="http://schemas.microsoft.com/office/drawing/2014/main" id="{B8FCC7CF-1817-1137-C8A0-5F1E90A3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226" y="3426173"/>
            <a:ext cx="3754715" cy="160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4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4" grpId="0"/>
      <p:bldP spid="10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Examples of benchmarks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89519" y="1545022"/>
            <a:ext cx="4837365" cy="37744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2E4712-994A-8340-BE89-A6ED12DA02FE}"/>
              </a:ext>
            </a:extLst>
          </p:cNvPr>
          <p:cNvSpPr/>
          <p:nvPr/>
        </p:nvSpPr>
        <p:spPr>
          <a:xfrm>
            <a:off x="6548902" y="1545022"/>
            <a:ext cx="4837366" cy="44661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233A6-2601-8E48-88BD-6243F0095124}"/>
              </a:ext>
            </a:extLst>
          </p:cNvPr>
          <p:cNvSpPr txBox="1"/>
          <p:nvPr/>
        </p:nvSpPr>
        <p:spPr>
          <a:xfrm>
            <a:off x="1305843" y="165634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Incremental batch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98A8-E16E-8040-BD4A-996C5BE84874}"/>
              </a:ext>
            </a:extLst>
          </p:cNvPr>
          <p:cNvSpPr txBox="1"/>
          <p:nvPr/>
        </p:nvSpPr>
        <p:spPr>
          <a:xfrm>
            <a:off x="7830094" y="165634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Streaming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0B393-B48D-2A45-B6B8-167E286CDF5D}"/>
              </a:ext>
            </a:extLst>
          </p:cNvPr>
          <p:cNvSpPr txBox="1"/>
          <p:nvPr/>
        </p:nvSpPr>
        <p:spPr>
          <a:xfrm>
            <a:off x="8036344" y="28291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u="sng" dirty="0">
                <a:solidFill>
                  <a:schemeClr val="tx2"/>
                </a:solidFill>
                <a:latin typeface="Helvetica" pitchFamily="2" charset="0"/>
              </a:rPr>
              <a:t>CoRE-50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1C6A-B9DD-7440-AEB6-20596D6BD33D}"/>
              </a:ext>
            </a:extLst>
          </p:cNvPr>
          <p:cNvSpPr txBox="1"/>
          <p:nvPr/>
        </p:nvSpPr>
        <p:spPr>
          <a:xfrm>
            <a:off x="9631640" y="2823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Stream-51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65899-C2E5-1A46-9BA4-E8608825783D}"/>
              </a:ext>
            </a:extLst>
          </p:cNvPr>
          <p:cNvSpPr txBox="1"/>
          <p:nvPr/>
        </p:nvSpPr>
        <p:spPr>
          <a:xfrm>
            <a:off x="781426" y="2312956"/>
            <a:ext cx="44535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(domain):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from ten different versions of MNIST where pixels are randomly permuted.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(class):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 divide MNIST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CIFAR-10/100: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divide CIFAR-10/100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different label sets.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E047E-7875-A744-B1C5-FBC007C6FEFD}"/>
              </a:ext>
            </a:extLst>
          </p:cNvPr>
          <p:cNvSpPr txBox="1"/>
          <p:nvPr/>
        </p:nvSpPr>
        <p:spPr>
          <a:xfrm>
            <a:off x="6740810" y="2823142"/>
            <a:ext cx="142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iCubWorld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19752-091F-A545-8C2C-A7C862E6AB81}"/>
              </a:ext>
            </a:extLst>
          </p:cNvPr>
          <p:cNvSpPr txBox="1"/>
          <p:nvPr/>
        </p:nvSpPr>
        <p:spPr>
          <a:xfrm>
            <a:off x="6740810" y="2169250"/>
            <a:ext cx="4453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label sets. See each sample </a:t>
            </a:r>
            <a:r>
              <a:rPr lang="en-FR" sz="1400" b="1" dirty="0">
                <a:solidFill>
                  <a:schemeClr val="accent1"/>
                </a:solidFill>
                <a:latin typeface="Helvetica" pitchFamily="2" charset="0"/>
              </a:rPr>
              <a:t>once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7" name="Online Media 6" descr="CORe50: a new Dataset and Benchmark for Continual Learning and Object Recognition">
            <a:hlinkClick r:id="" action="ppaction://media"/>
            <a:extLst>
              <a:ext uri="{FF2B5EF4-FFF2-40B4-BE49-F238E27FC236}">
                <a16:creationId xmlns:a16="http://schemas.microsoft.com/office/drawing/2014/main" id="{CF2F568B-DE7F-DE4B-A251-037091C28C0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33093" y="3275992"/>
            <a:ext cx="4126440" cy="2331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2CD1F-3534-A6B5-CA15-62F85AAE9604}"/>
              </a:ext>
            </a:extLst>
          </p:cNvPr>
          <p:cNvSpPr txBox="1"/>
          <p:nvPr/>
        </p:nvSpPr>
        <p:spPr>
          <a:xfrm>
            <a:off x="7968610" y="5693770"/>
            <a:ext cx="221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[Lomonaco et al., CoRL 2017]</a:t>
            </a:r>
          </a:p>
        </p:txBody>
      </p:sp>
    </p:spTree>
    <p:extLst>
      <p:ext uri="{BB962C8B-B14F-4D97-AF65-F5344CB8AC3E}">
        <p14:creationId xmlns:p14="http://schemas.microsoft.com/office/powerpoint/2010/main" val="328186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Examples of benchmarks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89519" y="1545022"/>
            <a:ext cx="4837365" cy="37744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2E4712-994A-8340-BE89-A6ED12DA02FE}"/>
              </a:ext>
            </a:extLst>
          </p:cNvPr>
          <p:cNvSpPr/>
          <p:nvPr/>
        </p:nvSpPr>
        <p:spPr>
          <a:xfrm>
            <a:off x="6548902" y="1545022"/>
            <a:ext cx="4837366" cy="4466164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233A6-2601-8E48-88BD-6243F0095124}"/>
              </a:ext>
            </a:extLst>
          </p:cNvPr>
          <p:cNvSpPr txBox="1"/>
          <p:nvPr/>
        </p:nvSpPr>
        <p:spPr>
          <a:xfrm>
            <a:off x="1305843" y="1656341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Incremental batch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B98A8-E16E-8040-BD4A-996C5BE84874}"/>
              </a:ext>
            </a:extLst>
          </p:cNvPr>
          <p:cNvSpPr txBox="1"/>
          <p:nvPr/>
        </p:nvSpPr>
        <p:spPr>
          <a:xfrm>
            <a:off x="7830094" y="165634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Streaming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0B393-B48D-2A45-B6B8-167E286CDF5D}"/>
              </a:ext>
            </a:extLst>
          </p:cNvPr>
          <p:cNvSpPr txBox="1"/>
          <p:nvPr/>
        </p:nvSpPr>
        <p:spPr>
          <a:xfrm>
            <a:off x="8036344" y="2829198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CoRE-50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21C6A-B9DD-7440-AEB6-20596D6BD33D}"/>
              </a:ext>
            </a:extLst>
          </p:cNvPr>
          <p:cNvSpPr txBox="1"/>
          <p:nvPr/>
        </p:nvSpPr>
        <p:spPr>
          <a:xfrm>
            <a:off x="9631640" y="2823142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u="sng" dirty="0">
                <a:solidFill>
                  <a:schemeClr val="tx2"/>
                </a:solidFill>
                <a:latin typeface="Helvetica" pitchFamily="2" charset="0"/>
              </a:rPr>
              <a:t>Stream-51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65899-C2E5-1A46-9BA4-E8608825783D}"/>
              </a:ext>
            </a:extLst>
          </p:cNvPr>
          <p:cNvSpPr txBox="1"/>
          <p:nvPr/>
        </p:nvSpPr>
        <p:spPr>
          <a:xfrm>
            <a:off x="781426" y="2312956"/>
            <a:ext cx="44535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(domain):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from ten different versions of MNIST where pixels are randomly permuted.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MNIST (class):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 divide MNIST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CIFAR-10/100: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divide CIFAR-10/100 in ten different tasks, with ten different label 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different label sets.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E047E-7875-A744-B1C5-FBC007C6FEFD}"/>
              </a:ext>
            </a:extLst>
          </p:cNvPr>
          <p:cNvSpPr txBox="1"/>
          <p:nvPr/>
        </p:nvSpPr>
        <p:spPr>
          <a:xfrm>
            <a:off x="6740810" y="2823142"/>
            <a:ext cx="1425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iCubWorld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19752-091F-A545-8C2C-A7C862E6AB81}"/>
              </a:ext>
            </a:extLst>
          </p:cNvPr>
          <p:cNvSpPr txBox="1"/>
          <p:nvPr/>
        </p:nvSpPr>
        <p:spPr>
          <a:xfrm>
            <a:off x="6740810" y="2169250"/>
            <a:ext cx="44535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tx2"/>
                </a:solidFill>
                <a:latin typeface="Helvetica" pitchFamily="2" charset="0"/>
              </a:rPr>
              <a:t>ImageNet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: divide ImageNet in ten different tasks, with ten label sets. See each sample </a:t>
            </a:r>
            <a:r>
              <a:rPr lang="en-FR" sz="1400" b="1" dirty="0">
                <a:solidFill>
                  <a:schemeClr val="accent1"/>
                </a:solidFill>
                <a:latin typeface="Helvetica" pitchFamily="2" charset="0"/>
              </a:rPr>
              <a:t>once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9" name="Online Media 8" descr="Stream-51: Streaming Classification and Novelty Detection from Videos">
            <a:hlinkClick r:id="" action="ppaction://media"/>
            <a:extLst>
              <a:ext uri="{FF2B5EF4-FFF2-40B4-BE49-F238E27FC236}">
                <a16:creationId xmlns:a16="http://schemas.microsoft.com/office/drawing/2014/main" id="{3A598FB1-5BB9-8F42-8492-BD298E7DAA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33093" y="3269936"/>
            <a:ext cx="4126440" cy="23314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85B06D-86B0-3EEC-C29C-7BBDF456467D}"/>
              </a:ext>
            </a:extLst>
          </p:cNvPr>
          <p:cNvSpPr txBox="1"/>
          <p:nvPr/>
        </p:nvSpPr>
        <p:spPr>
          <a:xfrm>
            <a:off x="7968610" y="5693770"/>
            <a:ext cx="2129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[Roady et al., CVPRW 2020]</a:t>
            </a:r>
          </a:p>
        </p:txBody>
      </p:sp>
    </p:spTree>
    <p:extLst>
      <p:ext uri="{BB962C8B-B14F-4D97-AF65-F5344CB8AC3E}">
        <p14:creationId xmlns:p14="http://schemas.microsoft.com/office/powerpoint/2010/main" val="31888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Continual learning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469970"/>
            <a:ext cx="11041086" cy="3763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follow Parisi et al. [1] and Maltoni and Lomonaco [2] in categorizing CL approaches.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also wrote a more informal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 blog post about this, find it at 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  <a:hlinkClick r:id="rId2"/>
              </a:rPr>
              <a:t>this link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10D0866-8254-C84C-92CA-5F9B7ABA46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" t="804" r="460" b="6447"/>
          <a:stretch/>
        </p:blipFill>
        <p:spPr>
          <a:xfrm>
            <a:off x="5132530" y="2613510"/>
            <a:ext cx="5886994" cy="34767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900741-AB1E-9A48-A1C8-2623FE4EB4AD}"/>
              </a:ext>
            </a:extLst>
          </p:cNvPr>
          <p:cNvSpPr/>
          <p:nvPr/>
        </p:nvSpPr>
        <p:spPr>
          <a:xfrm>
            <a:off x="910383" y="2840708"/>
            <a:ext cx="290335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solidFill>
                  <a:schemeClr val="tx2"/>
                </a:solidFill>
                <a:latin typeface="Helvetica" pitchFamily="2" charset="0"/>
              </a:rPr>
              <a:t>Three main bodies of work</a:t>
            </a:r>
          </a:p>
          <a:p>
            <a:endParaRPr lang="en-FR" dirty="0">
              <a:solidFill>
                <a:schemeClr val="tx2"/>
              </a:solidFill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Regularization</a:t>
            </a:r>
          </a:p>
          <a:p>
            <a:pPr marL="342900" indent="-342900">
              <a:buAutoNum type="arabicPeriod"/>
            </a:pPr>
            <a:endParaRPr lang="en-FR" b="1" dirty="0">
              <a:solidFill>
                <a:schemeClr val="accent1"/>
              </a:solidFill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Memory-based</a:t>
            </a:r>
          </a:p>
          <a:p>
            <a:pPr marL="342900" indent="-342900">
              <a:buAutoNum type="arabicPeriod"/>
            </a:pPr>
            <a:endParaRPr lang="en-FR" b="1" dirty="0">
              <a:solidFill>
                <a:schemeClr val="accent1"/>
              </a:solidFill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Architecture growing</a:t>
            </a:r>
            <a:endParaRPr lang="en-FR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043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Regularization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11041086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regularizing the loss at hand (for example, the cross-entropy loss)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b="1" dirty="0">
                <a:solidFill>
                  <a:schemeClr val="accent1"/>
                </a:solidFill>
              </a:rPr>
              <a:t>Principled</a:t>
            </a:r>
            <a:r>
              <a:rPr lang="en-FR" sz="1600" dirty="0">
                <a:solidFill>
                  <a:schemeClr val="tx2"/>
                </a:solidFill>
              </a:rPr>
              <a:t> approaches, trying to improve the objectives we optimize in deep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These methods generally work well if provided with the </a:t>
            </a:r>
            <a:r>
              <a:rPr lang="en-FR" sz="1600" b="1" dirty="0">
                <a:solidFill>
                  <a:schemeClr val="accent1"/>
                </a:solidFill>
              </a:rPr>
              <a:t>task label</a:t>
            </a:r>
            <a:r>
              <a:rPr lang="en-FR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273C5C-C441-0A49-BACF-C246D9DAA1BC}"/>
              </a:ext>
            </a:extLst>
          </p:cNvPr>
          <p:cNvSpPr/>
          <p:nvPr/>
        </p:nvSpPr>
        <p:spPr>
          <a:xfrm>
            <a:off x="1459377" y="2887282"/>
            <a:ext cx="352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>
                <a:solidFill>
                  <a:schemeClr val="tx2"/>
                </a:solidFill>
              </a:rPr>
              <a:t>Elastic Weight Consolidation (EWC)</a:t>
            </a:r>
            <a:endParaRPr lang="en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C20F2C-842E-4B41-B592-0417F351A28F}"/>
              </a:ext>
            </a:extLst>
          </p:cNvPr>
          <p:cNvSpPr/>
          <p:nvPr/>
        </p:nvSpPr>
        <p:spPr>
          <a:xfrm>
            <a:off x="7283730" y="2887282"/>
            <a:ext cx="344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>
                <a:solidFill>
                  <a:schemeClr val="tx2"/>
                </a:solidFill>
              </a:rPr>
              <a:t>Learning without Forgetting (LwF)</a:t>
            </a:r>
            <a:endParaRPr lang="en-F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7B59FB-21B9-DA4E-A7DE-935C334A7BAF}"/>
              </a:ext>
            </a:extLst>
          </p:cNvPr>
          <p:cNvCxnSpPr/>
          <p:nvPr/>
        </p:nvCxnSpPr>
        <p:spPr>
          <a:xfrm>
            <a:off x="6024468" y="2999345"/>
            <a:ext cx="0" cy="301316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08B223F-FC96-4147-87C5-7C84FBD143E5}"/>
              </a:ext>
            </a:extLst>
          </p:cNvPr>
          <p:cNvSpPr txBox="1"/>
          <p:nvPr/>
        </p:nvSpPr>
        <p:spPr>
          <a:xfrm>
            <a:off x="1950720" y="6435333"/>
            <a:ext cx="5756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[EWC]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Kirkpatrick et al., “Overcoming Catastrophic Forgetting in Deep Neural Networks”, PNAS 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9EB88-F15A-F141-8A5B-F31612C967E9}"/>
              </a:ext>
            </a:extLst>
          </p:cNvPr>
          <p:cNvSpPr txBox="1"/>
          <p:nvPr/>
        </p:nvSpPr>
        <p:spPr>
          <a:xfrm>
            <a:off x="1950720" y="6627168"/>
            <a:ext cx="3653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[LwC]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Li and Hoiem, “Learning without Forgetting”, ECCV 2016</a:t>
            </a:r>
          </a:p>
        </p:txBody>
      </p:sp>
      <p:pic>
        <p:nvPicPr>
          <p:cNvPr id="17" name="Picture 16" descr="A picture containing text, knife, weapon&#10;&#10;Description automatically generated">
            <a:extLst>
              <a:ext uri="{FF2B5EF4-FFF2-40B4-BE49-F238E27FC236}">
                <a16:creationId xmlns:a16="http://schemas.microsoft.com/office/drawing/2014/main" id="{041A41F4-FAC9-EE41-A021-F101742FE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88" y="4187313"/>
            <a:ext cx="3436519" cy="1987385"/>
          </a:xfrm>
          <a:prstGeom prst="rect">
            <a:avLst/>
          </a:prstGeom>
        </p:spPr>
      </p:pic>
      <p:pic>
        <p:nvPicPr>
          <p:cNvPr id="19" name="Picture 18" descr="A picture containing text, watch, clock&#10;&#10;Description automatically generated">
            <a:extLst>
              <a:ext uri="{FF2B5EF4-FFF2-40B4-BE49-F238E27FC236}">
                <a16:creationId xmlns:a16="http://schemas.microsoft.com/office/drawing/2014/main" id="{FD49D982-6856-F240-8A3E-721D7762C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41" y="3630068"/>
            <a:ext cx="2956810" cy="4856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ECE0655-7CD2-7A47-BE96-4EC36F2FA7F5}"/>
              </a:ext>
            </a:extLst>
          </p:cNvPr>
          <p:cNvSpPr/>
          <p:nvPr/>
        </p:nvSpPr>
        <p:spPr>
          <a:xfrm>
            <a:off x="667420" y="3308335"/>
            <a:ext cx="2566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Moving from task A to task B</a:t>
            </a:r>
            <a:endParaRPr lang="en-FR" sz="1400" dirty="0"/>
          </a:p>
        </p:txBody>
      </p:sp>
      <p:pic>
        <p:nvPicPr>
          <p:cNvPr id="22" name="Picture 21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0D761B04-2B35-9C41-B0CD-BCB228EFC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442" y="3348895"/>
            <a:ext cx="2632194" cy="1217036"/>
          </a:xfrm>
          <a:prstGeom prst="rect">
            <a:avLst/>
          </a:prstGeom>
        </p:spPr>
      </p:pic>
      <p:pic>
        <p:nvPicPr>
          <p:cNvPr id="25" name="Picture 24" descr="Chart&#10;&#10;Description automatically generated">
            <a:extLst>
              <a:ext uri="{FF2B5EF4-FFF2-40B4-BE49-F238E27FC236}">
                <a16:creationId xmlns:a16="http://schemas.microsoft.com/office/drawing/2014/main" id="{40BEC462-14A8-644B-9632-86CB594F6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75" y="4683588"/>
            <a:ext cx="2632193" cy="143508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B431227-79D8-0C4B-841A-F8F1E5FE7F13}"/>
              </a:ext>
            </a:extLst>
          </p:cNvPr>
          <p:cNvSpPr/>
          <p:nvPr/>
        </p:nvSpPr>
        <p:spPr>
          <a:xfrm>
            <a:off x="8909961" y="3392904"/>
            <a:ext cx="278674" cy="25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9786B2-F48A-DA47-A5E3-D6995E5F5041}"/>
              </a:ext>
            </a:extLst>
          </p:cNvPr>
          <p:cNvSpPr/>
          <p:nvPr/>
        </p:nvSpPr>
        <p:spPr>
          <a:xfrm>
            <a:off x="8536243" y="4676610"/>
            <a:ext cx="278674" cy="255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6D42ED-B277-6445-A5EF-BDDB5BAF40D6}"/>
                  </a:ext>
                </a:extLst>
              </p:cNvPr>
              <p:cNvSpPr/>
              <p:nvPr/>
            </p:nvSpPr>
            <p:spPr>
              <a:xfrm>
                <a:off x="6121016" y="3741277"/>
                <a:ext cx="22819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1400" dirty="0">
                    <a:solidFill>
                      <a:schemeClr val="tx2"/>
                    </a:solidFill>
                  </a:rPr>
                  <a:t>Model performing well on tasks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FR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6D42ED-B277-6445-A5EF-BDDB5BAF4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16" y="3741277"/>
                <a:ext cx="2281933" cy="523220"/>
              </a:xfrm>
              <a:prstGeom prst="rect">
                <a:avLst/>
              </a:prstGeom>
              <a:blipFill>
                <a:blip r:embed="rId6"/>
                <a:stretch>
                  <a:fillRect l="-552" t="-2381" b="-1190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D51DA69-9FCA-0D4F-9C95-BB74675948B2}"/>
                  </a:ext>
                </a:extLst>
              </p:cNvPr>
              <p:cNvSpPr/>
              <p:nvPr/>
            </p:nvSpPr>
            <p:spPr>
              <a:xfrm>
                <a:off x="6121015" y="5017527"/>
                <a:ext cx="22819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1400" dirty="0">
                    <a:solidFill>
                      <a:schemeClr val="tx2"/>
                    </a:solidFill>
                  </a:rPr>
                  <a:t>Transferring the model to task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FR" sz="1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D51DA69-9FCA-0D4F-9C95-BB7467594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15" y="5017527"/>
                <a:ext cx="2281933" cy="523220"/>
              </a:xfrm>
              <a:prstGeom prst="rect">
                <a:avLst/>
              </a:prstGeom>
              <a:blipFill>
                <a:blip r:embed="rId7"/>
                <a:stretch>
                  <a:fillRect l="-552" t="-2381" b="-1190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319B493B-6FB2-7A44-AFE1-637A6162E3FE}"/>
              </a:ext>
            </a:extLst>
          </p:cNvPr>
          <p:cNvSpPr/>
          <p:nvPr/>
        </p:nvSpPr>
        <p:spPr>
          <a:xfrm>
            <a:off x="6155992" y="3320562"/>
            <a:ext cx="11059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Distillation</a:t>
            </a:r>
            <a:endParaRPr lang="en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0" grpId="0"/>
      <p:bldP spid="20" grpId="0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Memory-based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11041086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rehearsing old samples, stored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b="1" dirty="0">
                <a:solidFill>
                  <a:schemeClr val="accent1"/>
                </a:solidFill>
              </a:rPr>
              <a:t>Best performing algorithms</a:t>
            </a:r>
            <a:r>
              <a:rPr lang="en-FR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Possible memory/privacy issues. Public benchmarks are very small / mostly tested iid.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9EB88-F15A-F141-8A5B-F31612C967E9}"/>
              </a:ext>
            </a:extLst>
          </p:cNvPr>
          <p:cNvSpPr txBox="1"/>
          <p:nvPr/>
        </p:nvSpPr>
        <p:spPr>
          <a:xfrm>
            <a:off x="1831286" y="6611652"/>
            <a:ext cx="5115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Chaudry et al., “On Tiny Episodic Memories in Continual Learning”, ICML Workshops 2019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0EDA5CF-60B0-AB4E-9587-CC90DAF8F20C}"/>
              </a:ext>
            </a:extLst>
          </p:cNvPr>
          <p:cNvSpPr/>
          <p:nvPr/>
        </p:nvSpPr>
        <p:spPr>
          <a:xfrm>
            <a:off x="3230872" y="3605252"/>
            <a:ext cx="1158166" cy="6599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1E0DA31-3D1B-1E45-AE2B-4CCBB8DB3C00}"/>
              </a:ext>
            </a:extLst>
          </p:cNvPr>
          <p:cNvSpPr/>
          <p:nvPr/>
        </p:nvSpPr>
        <p:spPr>
          <a:xfrm>
            <a:off x="5455266" y="5057895"/>
            <a:ext cx="1710509" cy="961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</a:p>
          <a:p>
            <a:pPr algn="ctr"/>
            <a:r>
              <a:rPr lang="en-FR" sz="1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extractor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386FFA9-E904-AE4F-8948-9FAED06440C0}"/>
              </a:ext>
            </a:extLst>
          </p:cNvPr>
          <p:cNvSpPr/>
          <p:nvPr/>
        </p:nvSpPr>
        <p:spPr>
          <a:xfrm>
            <a:off x="8280642" y="5054245"/>
            <a:ext cx="863033" cy="961460"/>
          </a:xfrm>
          <a:prstGeom prst="roundRect">
            <a:avLst/>
          </a:prstGeom>
          <a:solidFill>
            <a:srgbClr val="FF4B55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ogit</a:t>
            </a:r>
          </a:p>
          <a:p>
            <a:pPr algn="ctr"/>
            <a:r>
              <a:rPr lang="en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4466AFB-DD28-1742-BBC1-5ADFCDF8C491}"/>
              </a:ext>
            </a:extLst>
          </p:cNvPr>
          <p:cNvSpPr/>
          <p:nvPr/>
        </p:nvSpPr>
        <p:spPr>
          <a:xfrm>
            <a:off x="646989" y="5268669"/>
            <a:ext cx="1645444" cy="5326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stream/</a:t>
            </a:r>
          </a:p>
          <a:p>
            <a:pPr algn="ctr"/>
            <a:r>
              <a:rPr lang="en-F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task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3BD8E8-BE54-FA42-9F00-79646D63806B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2292433" y="5534975"/>
            <a:ext cx="1023376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3121127-A959-4F4D-8543-C55BE87FE4F7}"/>
              </a:ext>
            </a:extLst>
          </p:cNvPr>
          <p:cNvSpPr/>
          <p:nvPr/>
        </p:nvSpPr>
        <p:spPr>
          <a:xfrm>
            <a:off x="3315809" y="5230440"/>
            <a:ext cx="988291" cy="609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endParaRPr lang="en-FR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553E4E-539E-0E4A-8267-185D1C9E0FDF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3809955" y="4265220"/>
            <a:ext cx="0" cy="96522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AE0E77-FCEF-6C4C-80A0-55EE4668499E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7165775" y="5534975"/>
            <a:ext cx="1114867" cy="36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7C6EEA-17FD-D34E-9CE1-769F3B0EEEB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143675" y="5534975"/>
            <a:ext cx="61206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851D12E-FB25-F14A-A547-6C034A715841}"/>
              </a:ext>
            </a:extLst>
          </p:cNvPr>
          <p:cNvSpPr/>
          <p:nvPr/>
        </p:nvSpPr>
        <p:spPr>
          <a:xfrm>
            <a:off x="9679635" y="5283847"/>
            <a:ext cx="1563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cross-entropy</a:t>
            </a:r>
          </a:p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endParaRPr lang="en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943D05-9BD1-A647-9659-A5F9953746B3}"/>
                  </a:ext>
                </a:extLst>
              </p:cNvPr>
              <p:cNvSpPr txBox="1"/>
              <p:nvPr/>
            </p:nvSpPr>
            <p:spPr>
              <a:xfrm>
                <a:off x="2653201" y="5637790"/>
                <a:ext cx="5611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F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F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943D05-9BD1-A647-9659-A5F995374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201" y="5637790"/>
                <a:ext cx="561179" cy="215444"/>
              </a:xfrm>
              <a:prstGeom prst="rect">
                <a:avLst/>
              </a:prstGeom>
              <a:blipFill>
                <a:blip r:embed="rId2"/>
                <a:stretch>
                  <a:fillRect l="-8889" t="-5882" r="-13333" b="-3529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6534F2-9B59-A843-B1F7-544395171A69}"/>
                  </a:ext>
                </a:extLst>
              </p:cNvPr>
              <p:cNvSpPr txBox="1"/>
              <p:nvPr/>
            </p:nvSpPr>
            <p:spPr>
              <a:xfrm>
                <a:off x="3937490" y="4600994"/>
                <a:ext cx="2065309" cy="255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GB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FR" sz="1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FR" sz="1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6534F2-9B59-A843-B1F7-544395171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490" y="4600994"/>
                <a:ext cx="2065309" cy="255391"/>
              </a:xfrm>
              <a:prstGeom prst="rect">
                <a:avLst/>
              </a:prstGeom>
              <a:blipFill>
                <a:blip r:embed="rId3"/>
                <a:stretch>
                  <a:fillRect l="-3067" r="-3067" b="-2381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CD5375B-C047-C845-8679-29E6AD6AAF00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2147622" y="4457309"/>
            <a:ext cx="1605322" cy="561177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8D4E2E3-F7F3-B540-867F-D215E4D46BFA}"/>
              </a:ext>
            </a:extLst>
          </p:cNvPr>
          <p:cNvSpPr/>
          <p:nvPr/>
        </p:nvSpPr>
        <p:spPr>
          <a:xfrm>
            <a:off x="2190481" y="3308075"/>
            <a:ext cx="2703736" cy="121465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50E669-6B56-FA4D-B0A5-7971E5261A58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>
            <a:off x="4304100" y="5534975"/>
            <a:ext cx="1151166" cy="365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949BD75-3C1D-5547-A8BC-0C5FA0E6974A}"/>
              </a:ext>
            </a:extLst>
          </p:cNvPr>
          <p:cNvSpPr/>
          <p:nvPr/>
        </p:nvSpPr>
        <p:spPr>
          <a:xfrm>
            <a:off x="6670766" y="3328705"/>
            <a:ext cx="236314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whole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Memory of images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91FC1147-5A38-2246-8478-E395618A898E}"/>
              </a:ext>
            </a:extLst>
          </p:cNvPr>
          <p:cNvSpPr/>
          <p:nvPr/>
        </p:nvSpPr>
        <p:spPr>
          <a:xfrm>
            <a:off x="6580773" y="3161211"/>
            <a:ext cx="2562902" cy="101019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90541FB-F7D3-AC44-8F52-3CDB44A595FE}"/>
              </a:ext>
            </a:extLst>
          </p:cNvPr>
          <p:cNvSpPr txBox="1"/>
          <p:nvPr/>
        </p:nvSpPr>
        <p:spPr>
          <a:xfrm>
            <a:off x="1831285" y="6442880"/>
            <a:ext cx="5391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[iCaRl]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Rebuffi et al., “iCaRl: Incremental Classifier and Representation Learning”, CVPR 2017</a:t>
            </a:r>
          </a:p>
        </p:txBody>
      </p:sp>
    </p:spTree>
    <p:extLst>
      <p:ext uri="{BB962C8B-B14F-4D97-AF65-F5344CB8AC3E}">
        <p14:creationId xmlns:p14="http://schemas.microsoft.com/office/powerpoint/2010/main" val="121023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4" grpId="0" animBg="1"/>
      <p:bldP spid="30" grpId="0" animBg="1"/>
      <p:bldP spid="31" grpId="0" animBg="1"/>
      <p:bldP spid="33" grpId="0" animBg="1"/>
      <p:bldP spid="37" grpId="0"/>
      <p:bldP spid="38" grpId="0"/>
      <p:bldP spid="40" grpId="0"/>
      <p:bldP spid="42" grpId="0" animBg="1"/>
      <p:bldP spid="62" grpId="0"/>
      <p:bldP spid="6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Memory-based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11041086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rehearsing old samples, stored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b="1" dirty="0">
                <a:solidFill>
                  <a:schemeClr val="accent1"/>
                </a:solidFill>
              </a:rPr>
              <a:t>Best performing algorithms</a:t>
            </a:r>
            <a:r>
              <a:rPr lang="en-FR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Possible memory/privacy issues. Public benchmarks are very small / mostly tested iid.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B223F-FC96-4147-87C5-7C84FBD143E5}"/>
              </a:ext>
            </a:extLst>
          </p:cNvPr>
          <p:cNvSpPr txBox="1"/>
          <p:nvPr/>
        </p:nvSpPr>
        <p:spPr>
          <a:xfrm>
            <a:off x="1950720" y="6435333"/>
            <a:ext cx="5365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[REMIND]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Hayes et al., “REMIND your Network to Prevent Catastrophic Forgetting”, ECCV 2020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0EDA5CF-60B0-AB4E-9587-CC90DAF8F20C}"/>
              </a:ext>
            </a:extLst>
          </p:cNvPr>
          <p:cNvSpPr/>
          <p:nvPr/>
        </p:nvSpPr>
        <p:spPr>
          <a:xfrm>
            <a:off x="6314780" y="3501722"/>
            <a:ext cx="1158166" cy="6599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1E0DA31-3D1B-1E45-AE2B-4CCBB8DB3C00}"/>
              </a:ext>
            </a:extLst>
          </p:cNvPr>
          <p:cNvSpPr/>
          <p:nvPr/>
        </p:nvSpPr>
        <p:spPr>
          <a:xfrm>
            <a:off x="3044504" y="5054245"/>
            <a:ext cx="1710509" cy="9614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</a:t>
            </a:r>
          </a:p>
          <a:p>
            <a:pPr algn="ctr"/>
            <a:r>
              <a:rPr lang="en-FR" sz="14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extractor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386FFA9-E904-AE4F-8948-9FAED06440C0}"/>
              </a:ext>
            </a:extLst>
          </p:cNvPr>
          <p:cNvSpPr/>
          <p:nvPr/>
        </p:nvSpPr>
        <p:spPr>
          <a:xfrm>
            <a:off x="8280642" y="5010904"/>
            <a:ext cx="863033" cy="961460"/>
          </a:xfrm>
          <a:prstGeom prst="roundRect">
            <a:avLst/>
          </a:prstGeom>
          <a:solidFill>
            <a:srgbClr val="FF4B55">
              <a:alpha val="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en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ogit</a:t>
            </a:r>
          </a:p>
          <a:p>
            <a:pPr algn="ctr"/>
            <a:r>
              <a:rPr lang="en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4466AFB-DD28-1742-BBC1-5ADFCDF8C491}"/>
              </a:ext>
            </a:extLst>
          </p:cNvPr>
          <p:cNvSpPr/>
          <p:nvPr/>
        </p:nvSpPr>
        <p:spPr>
          <a:xfrm>
            <a:off x="646989" y="5268669"/>
            <a:ext cx="1645444" cy="53261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stream /</a:t>
            </a:r>
          </a:p>
          <a:p>
            <a:pPr algn="ctr"/>
            <a:r>
              <a:rPr lang="en-FR" sz="14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 task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3BD8E8-BE54-FA42-9F00-79646D63806B}"/>
              </a:ext>
            </a:extLst>
          </p:cNvPr>
          <p:cNvCxnSpPr>
            <a:cxnSpLocks/>
            <a:stCxn id="31" idx="3"/>
            <a:endCxn id="24" idx="1"/>
          </p:cNvCxnSpPr>
          <p:nvPr/>
        </p:nvCxnSpPr>
        <p:spPr>
          <a:xfrm>
            <a:off x="2292433" y="5534975"/>
            <a:ext cx="752071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3121127-A959-4F4D-8543-C55BE87FE4F7}"/>
              </a:ext>
            </a:extLst>
          </p:cNvPr>
          <p:cNvSpPr/>
          <p:nvPr/>
        </p:nvSpPr>
        <p:spPr>
          <a:xfrm>
            <a:off x="6399717" y="5187099"/>
            <a:ext cx="988291" cy="6090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</a:t>
            </a:r>
            <a:endParaRPr lang="en-FR" sz="1400" dirty="0">
              <a:solidFill>
                <a:schemeClr val="tx1">
                  <a:lumMod val="65000"/>
                  <a:lumOff val="3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553E4E-539E-0E4A-8267-185D1C9E0FDF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>
            <a:off x="6893863" y="4161690"/>
            <a:ext cx="0" cy="102540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7C6EEA-17FD-D34E-9CE1-769F3B0EEEB7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9143675" y="5491634"/>
            <a:ext cx="612065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851D12E-FB25-F14A-A547-6C034A715841}"/>
              </a:ext>
            </a:extLst>
          </p:cNvPr>
          <p:cNvSpPr/>
          <p:nvPr/>
        </p:nvSpPr>
        <p:spPr>
          <a:xfrm>
            <a:off x="9679635" y="5283847"/>
            <a:ext cx="15631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cross-entropy</a:t>
            </a:r>
          </a:p>
          <a:p>
            <a:pPr algn="ctr"/>
            <a:r>
              <a:rPr lang="en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endParaRPr lang="en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943D05-9BD1-A647-9659-A5F9953746B3}"/>
                  </a:ext>
                </a:extLst>
              </p:cNvPr>
              <p:cNvSpPr txBox="1"/>
              <p:nvPr/>
            </p:nvSpPr>
            <p:spPr>
              <a:xfrm>
                <a:off x="2398756" y="5216825"/>
                <a:ext cx="5611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F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F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943D05-9BD1-A647-9659-A5F995374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756" y="5216825"/>
                <a:ext cx="561179" cy="215444"/>
              </a:xfrm>
              <a:prstGeom prst="rect">
                <a:avLst/>
              </a:prstGeom>
              <a:blipFill>
                <a:blip r:embed="rId2"/>
                <a:stretch>
                  <a:fillRect l="-10870" r="-10870" b="-333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6534F2-9B59-A843-B1F7-544395171A69}"/>
                  </a:ext>
                </a:extLst>
              </p:cNvPr>
              <p:cNvSpPr txBox="1"/>
              <p:nvPr/>
            </p:nvSpPr>
            <p:spPr>
              <a:xfrm>
                <a:off x="7049582" y="4489885"/>
                <a:ext cx="2065309" cy="2553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GB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FR" sz="1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FR" sz="14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bSup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𝑚𝑒𝑚𝑜𝑟𝑦</m:t>
                      </m:r>
                      <m:r>
                        <a:rPr lang="en-GB" sz="1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6534F2-9B59-A843-B1F7-544395171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582" y="4489885"/>
                <a:ext cx="2065309" cy="255391"/>
              </a:xfrm>
              <a:prstGeom prst="rect">
                <a:avLst/>
              </a:prstGeom>
              <a:blipFill>
                <a:blip r:embed="rId3"/>
                <a:stretch>
                  <a:fillRect l="-1829" r="-2439" b="-2381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CD5375B-C047-C845-8679-29E6AD6AAF00}"/>
              </a:ext>
            </a:extLst>
          </p:cNvPr>
          <p:cNvCxnSpPr>
            <a:cxnSpLocks/>
            <a:endCxn id="21" idx="1"/>
          </p:cNvCxnSpPr>
          <p:nvPr/>
        </p:nvCxnSpPr>
        <p:spPr>
          <a:xfrm rot="5400000" flipH="1" flipV="1">
            <a:off x="5154447" y="4366746"/>
            <a:ext cx="1695373" cy="625294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8D4E2E3-F7F3-B540-867F-D215E4D46BFA}"/>
              </a:ext>
            </a:extLst>
          </p:cNvPr>
          <p:cNvSpPr/>
          <p:nvPr/>
        </p:nvSpPr>
        <p:spPr>
          <a:xfrm>
            <a:off x="5302573" y="3196966"/>
            <a:ext cx="2703736" cy="121465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C3EE6F2-0677-5941-862C-6B8D8D8E65B7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755013" y="5534975"/>
            <a:ext cx="164470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9293D5C-308D-6442-B9CA-18CA57408529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7388008" y="5491634"/>
            <a:ext cx="892634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F00D24-F520-F848-910B-22F2E71909DF}"/>
                  </a:ext>
                </a:extLst>
              </p:cNvPr>
              <p:cNvSpPr/>
              <p:nvPr/>
            </p:nvSpPr>
            <p:spPr>
              <a:xfrm>
                <a:off x="4846720" y="5180491"/>
                <a:ext cx="3545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sz="1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F00D24-F520-F848-910B-22F2E7190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720" y="5180491"/>
                <a:ext cx="354520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5137977-3D15-2B4E-A06D-6FCD901B742A}"/>
              </a:ext>
            </a:extLst>
          </p:cNvPr>
          <p:cNvSpPr/>
          <p:nvPr/>
        </p:nvSpPr>
        <p:spPr>
          <a:xfrm>
            <a:off x="1499940" y="3560376"/>
            <a:ext cx="20746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Learning final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Memory of features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1EFC145-142D-C742-929F-23DD1932EF27}"/>
              </a:ext>
            </a:extLst>
          </p:cNvPr>
          <p:cNvSpPr/>
          <p:nvPr/>
        </p:nvSpPr>
        <p:spPr>
          <a:xfrm>
            <a:off x="1409947" y="3392882"/>
            <a:ext cx="2562902" cy="101019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476EC2-360C-9247-BD1B-E0C233FE564C}"/>
              </a:ext>
            </a:extLst>
          </p:cNvPr>
          <p:cNvSpPr txBox="1"/>
          <p:nvPr/>
        </p:nvSpPr>
        <p:spPr>
          <a:xfrm>
            <a:off x="1950720" y="6627168"/>
            <a:ext cx="43909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Pellegrini et al., “Latent Replay for Real-time Continual Learning”, arXiv 2019</a:t>
            </a:r>
          </a:p>
        </p:txBody>
      </p:sp>
    </p:spTree>
    <p:extLst>
      <p:ext uri="{BB962C8B-B14F-4D97-AF65-F5344CB8AC3E}">
        <p14:creationId xmlns:p14="http://schemas.microsoft.com/office/powerpoint/2010/main" val="2095588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Memory-based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11041086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rehearsing old samples, stored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b="1" dirty="0">
                <a:solidFill>
                  <a:schemeClr val="accent1"/>
                </a:solidFill>
              </a:rPr>
              <a:t>Best performing algorithms</a:t>
            </a:r>
            <a:r>
              <a:rPr lang="en-FR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Possible memory/privacy issues. Public benchmarks are very small / mostly tested iid.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B223F-FC96-4147-87C5-7C84FBD143E5}"/>
              </a:ext>
            </a:extLst>
          </p:cNvPr>
          <p:cNvSpPr txBox="1"/>
          <p:nvPr/>
        </p:nvSpPr>
        <p:spPr>
          <a:xfrm>
            <a:off x="1959429" y="6536642"/>
            <a:ext cx="5365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[REMIND]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Hayes et al., “REMIND your Network to Prevent Catastrophic Forgetting”, ECCV 2020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6660B7-4EB9-EF42-8993-19D1BFFFE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4" y="3060026"/>
            <a:ext cx="5776959" cy="28918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F9706D-05DD-1A42-AA6C-B27D5CAD6813}"/>
              </a:ext>
            </a:extLst>
          </p:cNvPr>
          <p:cNvSpPr/>
          <p:nvPr/>
        </p:nvSpPr>
        <p:spPr>
          <a:xfrm>
            <a:off x="7260649" y="3560279"/>
            <a:ext cx="331693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1400" b="1" dirty="0">
                <a:solidFill>
                  <a:schemeClr val="accent1"/>
                </a:solidFill>
                <a:latin typeface="Helvetica" pitchFamily="2" charset="0"/>
              </a:rPr>
              <a:t>REMIND </a:t>
            </a: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method (ECCV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PQ to compress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Very low reconstruction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Can store many more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Does not do representation learning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4CFEB8-D114-9746-8EF8-64DAE50EC311}"/>
              </a:ext>
            </a:extLst>
          </p:cNvPr>
          <p:cNvSpPr/>
          <p:nvPr/>
        </p:nvSpPr>
        <p:spPr>
          <a:xfrm>
            <a:off x="7118083" y="3429000"/>
            <a:ext cx="3459500" cy="2248989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41738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C102F-F344-044B-B621-E0E8FE9AB80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3093D7-A044-C348-AF59-6375930D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Naver Labs Europe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3F7D3FE-9B07-8845-8271-97B996DEE875}"/>
              </a:ext>
            </a:extLst>
          </p:cNvPr>
          <p:cNvSpPr txBox="1">
            <a:spLocks/>
          </p:cNvSpPr>
          <p:nvPr/>
        </p:nvSpPr>
        <p:spPr>
          <a:xfrm>
            <a:off x="11545010" y="6444251"/>
            <a:ext cx="488576" cy="22411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347DD2-0C6B-4CE9-AABE-24EBC0FB15E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AE371-E38B-1642-86BB-ACE07132971B}"/>
              </a:ext>
            </a:extLst>
          </p:cNvPr>
          <p:cNvSpPr txBox="1"/>
          <p:nvPr/>
        </p:nvSpPr>
        <p:spPr>
          <a:xfrm>
            <a:off x="8066487" y="4460615"/>
            <a:ext cx="208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(image from Shutterstock)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9C90BE-2E1D-3006-5A3F-E65282EA633F}"/>
              </a:ext>
            </a:extLst>
          </p:cNvPr>
          <p:cNvSpPr/>
          <p:nvPr/>
        </p:nvSpPr>
        <p:spPr>
          <a:xfrm>
            <a:off x="455651" y="1475232"/>
            <a:ext cx="10894745" cy="4742688"/>
          </a:xfrm>
          <a:prstGeom prst="roundRect">
            <a:avLst>
              <a:gd name="adj" fmla="val 9258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A8DB3-F951-ABE9-4BFE-7A85E5024B09}"/>
              </a:ext>
            </a:extLst>
          </p:cNvPr>
          <p:cNvSpPr txBox="1"/>
          <p:nvPr/>
        </p:nvSpPr>
        <p:spPr>
          <a:xfrm>
            <a:off x="1055068" y="2904116"/>
            <a:ext cx="1229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Computer </a:t>
            </a:r>
          </a:p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Vision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Microsoft New Tai Lue" panose="020B0502040204020203" pitchFamily="34" charset="0"/>
              <a:ea typeface="나눔스퀘어 ExtraBold" panose="020B0600000101010101" pitchFamily="50" charset="-127"/>
              <a:cs typeface="Microsoft New Tai Lue" panose="020B0502040204020203" pitchFamily="34" charset="0"/>
              <a:sym typeface="Apple SD 산돌고딕 Neo 옅은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2C166-6E30-2DFD-B3C1-CBD7EA2112BF}"/>
              </a:ext>
            </a:extLst>
          </p:cNvPr>
          <p:cNvSpPr txBox="1"/>
          <p:nvPr/>
        </p:nvSpPr>
        <p:spPr>
          <a:xfrm>
            <a:off x="3542227" y="2903948"/>
            <a:ext cx="11240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3D Vision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Microsoft New Tai Lue" panose="020B0502040204020203" pitchFamily="34" charset="0"/>
              <a:ea typeface="나눔스퀘어 ExtraBold" panose="020B0600000101010101" pitchFamily="50" charset="-127"/>
              <a:cs typeface="Microsoft New Tai Lue" panose="020B0502040204020203" pitchFamily="34" charset="0"/>
              <a:sym typeface="Apple SD 산돌고딕 Neo 옅은체"/>
            </a:endParaRPr>
          </a:p>
        </p:txBody>
      </p:sp>
      <p:grpSp>
        <p:nvGrpSpPr>
          <p:cNvPr id="13" name="그룹 31">
            <a:extLst>
              <a:ext uri="{FF2B5EF4-FFF2-40B4-BE49-F238E27FC236}">
                <a16:creationId xmlns:a16="http://schemas.microsoft.com/office/drawing/2014/main" id="{15B72881-AB2A-A80B-9FD0-A6B4EA1DCEDB}"/>
              </a:ext>
            </a:extLst>
          </p:cNvPr>
          <p:cNvGrpSpPr/>
          <p:nvPr/>
        </p:nvGrpSpPr>
        <p:grpSpPr>
          <a:xfrm>
            <a:off x="4955494" y="2904116"/>
            <a:ext cx="2700642" cy="604516"/>
            <a:chOff x="7715250" y="3327915"/>
            <a:chExt cx="3501427" cy="741398"/>
          </a:xfrm>
        </p:grpSpPr>
        <p:cxnSp>
          <p:nvCxnSpPr>
            <p:cNvPr id="14" name="직선 화살표 연결선 19">
              <a:extLst>
                <a:ext uri="{FF2B5EF4-FFF2-40B4-BE49-F238E27FC236}">
                  <a16:creationId xmlns:a16="http://schemas.microsoft.com/office/drawing/2014/main" id="{FE1A22D0-872C-D339-CBAB-AA87B3BB619C}"/>
                </a:ext>
              </a:extLst>
            </p:cNvPr>
            <p:cNvCxnSpPr/>
            <p:nvPr/>
          </p:nvCxnSpPr>
          <p:spPr>
            <a:xfrm>
              <a:off x="7715250" y="3537465"/>
              <a:ext cx="29527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28">
              <a:extLst>
                <a:ext uri="{FF2B5EF4-FFF2-40B4-BE49-F238E27FC236}">
                  <a16:creationId xmlns:a16="http://schemas.microsoft.com/office/drawing/2014/main" id="{BD20EACE-F666-9EB9-651C-58945DEA43FF}"/>
                </a:ext>
              </a:extLst>
            </p:cNvPr>
            <p:cNvCxnSpPr/>
            <p:nvPr/>
          </p:nvCxnSpPr>
          <p:spPr>
            <a:xfrm flipH="1">
              <a:off x="7715250" y="3327915"/>
              <a:ext cx="29527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F2CAC1-4C59-015E-A41E-B9CF5B975C4A}"/>
                </a:ext>
              </a:extLst>
            </p:cNvPr>
            <p:cNvSpPr txBox="1"/>
            <p:nvPr/>
          </p:nvSpPr>
          <p:spPr>
            <a:xfrm>
              <a:off x="7846341" y="3352126"/>
              <a:ext cx="3370336" cy="717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Microsoft New Tai Lue" panose="020B0502040204020203" pitchFamily="34" charset="0"/>
                  <a:ea typeface="나눔스퀘어 ExtraBold" panose="020B0600000101010101" pitchFamily="50" charset="-127"/>
                  <a:cs typeface="Microsoft New Tai Lue" panose="020B0502040204020203" pitchFamily="34" charset="0"/>
                  <a:sym typeface="Apple SD 산돌고딕 Neo 옅은체"/>
                </a:rPr>
                <a:t>Machine Learning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Microsoft New Tai Lue" panose="020B0502040204020203" pitchFamily="34" charset="0"/>
                  <a:ea typeface="나눔스퀘어 ExtraBold" panose="020B0600000101010101" pitchFamily="50" charset="-127"/>
                  <a:cs typeface="Microsoft New Tai Lue" panose="020B0502040204020203" pitchFamily="34" charset="0"/>
                  <a:sym typeface="Apple SD 산돌고딕 Neo 옅은체"/>
                </a:rPr>
                <a:t>&amp; Optimization </a:t>
              </a:r>
              <a:endPara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8B3C67E-B2DE-3A52-78CD-82FCAC434C10}"/>
              </a:ext>
            </a:extLst>
          </p:cNvPr>
          <p:cNvSpPr txBox="1"/>
          <p:nvPr/>
        </p:nvSpPr>
        <p:spPr>
          <a:xfrm>
            <a:off x="841604" y="5014397"/>
            <a:ext cx="1894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Search &amp; </a:t>
            </a:r>
          </a:p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Recommendation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Microsoft New Tai Lue" panose="020B0502040204020203" pitchFamily="34" charset="0"/>
              <a:ea typeface="나눔스퀘어 ExtraBold" panose="020B0600000101010101" pitchFamily="50" charset="-127"/>
              <a:cs typeface="Microsoft New Tai Lue" panose="020B0502040204020203" pitchFamily="34" charset="0"/>
              <a:sym typeface="Apple SD 산돌고딕 Neo 옅은체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3F709-2868-5B5F-3ED6-4BC3CA3352C3}"/>
              </a:ext>
            </a:extLst>
          </p:cNvPr>
          <p:cNvSpPr txBox="1"/>
          <p:nvPr/>
        </p:nvSpPr>
        <p:spPr>
          <a:xfrm>
            <a:off x="3490643" y="5004465"/>
            <a:ext cx="1227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Natural </a:t>
            </a:r>
          </a:p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Language </a:t>
            </a:r>
          </a:p>
          <a:p>
            <a:pPr algn="ctr">
              <a:defRPr/>
            </a:pPr>
            <a:r>
              <a:rPr lang="en-US" altLang="ko-KR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rPr>
              <a:t>Processing</a:t>
            </a:r>
            <a:endParaRPr lang="ko-KR" altLang="en-US" sz="1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1"/>
              </a:solidFill>
              <a:latin typeface="Microsoft New Tai Lue" panose="020B0502040204020203" pitchFamily="34" charset="0"/>
              <a:ea typeface="나눔스퀘어 ExtraBold" panose="020B0600000101010101" pitchFamily="50" charset="-127"/>
              <a:cs typeface="Microsoft New Tai Lue" panose="020B0502040204020203" pitchFamily="34" charset="0"/>
              <a:sym typeface="Apple SD 산돌고딕 Neo 옅은체"/>
            </a:endParaRPr>
          </a:p>
        </p:txBody>
      </p:sp>
      <p:grpSp>
        <p:nvGrpSpPr>
          <p:cNvPr id="19" name="그룹 31">
            <a:extLst>
              <a:ext uri="{FF2B5EF4-FFF2-40B4-BE49-F238E27FC236}">
                <a16:creationId xmlns:a16="http://schemas.microsoft.com/office/drawing/2014/main" id="{9D155BB9-C50B-4740-A772-ED6DEEAC1E20}"/>
              </a:ext>
            </a:extLst>
          </p:cNvPr>
          <p:cNvGrpSpPr/>
          <p:nvPr/>
        </p:nvGrpSpPr>
        <p:grpSpPr>
          <a:xfrm>
            <a:off x="5060353" y="4906089"/>
            <a:ext cx="2225306" cy="755637"/>
            <a:chOff x="7715250" y="3327915"/>
            <a:chExt cx="2885144" cy="9267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813456-9911-7AB2-A1E6-5244CCB0C936}"/>
                </a:ext>
              </a:extLst>
            </p:cNvPr>
            <p:cNvSpPr txBox="1"/>
            <p:nvPr/>
          </p:nvSpPr>
          <p:spPr>
            <a:xfrm>
              <a:off x="8646358" y="3537465"/>
              <a:ext cx="1954036" cy="71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Microsoft New Tai Lue" panose="020B0502040204020203" pitchFamily="34" charset="0"/>
                  <a:ea typeface="나눔스퀘어 ExtraBold" panose="020B0600000101010101" pitchFamily="50" charset="-127"/>
                  <a:cs typeface="Microsoft New Tai Lue" panose="020B0502040204020203" pitchFamily="34" charset="0"/>
                  <a:sym typeface="Apple SD 산돌고딕 Neo 옅은체"/>
                </a:rPr>
                <a:t>UX &amp;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Microsoft New Tai Lue" panose="020B0502040204020203" pitchFamily="34" charset="0"/>
                  <a:ea typeface="나눔스퀘어 ExtraBold" panose="020B0600000101010101" pitchFamily="50" charset="-127"/>
                  <a:cs typeface="Microsoft New Tai Lue" panose="020B0502040204020203" pitchFamily="34" charset="0"/>
                  <a:sym typeface="Apple SD 산돌고딕 Neo 옅은체"/>
                </a:rPr>
                <a:t> Ethnography</a:t>
              </a:r>
              <a:endParaRPr lang="ko-KR" altLang="en-US" sz="1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Microsoft New Tai Lue" panose="020B0502040204020203" pitchFamily="34" charset="0"/>
                <a:ea typeface="나눔스퀘어 ExtraBold" panose="020B0600000101010101" pitchFamily="50" charset="-127"/>
                <a:cs typeface="Microsoft New Tai Lue" panose="020B0502040204020203" pitchFamily="34" charset="0"/>
                <a:sym typeface="Apple SD 산돌고딕 Neo 옅은체"/>
              </a:endParaRPr>
            </a:p>
          </p:txBody>
        </p:sp>
        <p:cxnSp>
          <p:nvCxnSpPr>
            <p:cNvPr id="21" name="직선 화살표 연결선 19">
              <a:extLst>
                <a:ext uri="{FF2B5EF4-FFF2-40B4-BE49-F238E27FC236}">
                  <a16:creationId xmlns:a16="http://schemas.microsoft.com/office/drawing/2014/main" id="{91A8F128-5A53-5E4A-C469-091983635B1F}"/>
                </a:ext>
              </a:extLst>
            </p:cNvPr>
            <p:cNvCxnSpPr/>
            <p:nvPr/>
          </p:nvCxnSpPr>
          <p:spPr>
            <a:xfrm>
              <a:off x="7715250" y="3537465"/>
              <a:ext cx="29527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8">
              <a:extLst>
                <a:ext uri="{FF2B5EF4-FFF2-40B4-BE49-F238E27FC236}">
                  <a16:creationId xmlns:a16="http://schemas.microsoft.com/office/drawing/2014/main" id="{54F928C9-3CA0-24B1-9891-F7E2B3FDC001}"/>
                </a:ext>
              </a:extLst>
            </p:cNvPr>
            <p:cNvCxnSpPr/>
            <p:nvPr/>
          </p:nvCxnSpPr>
          <p:spPr>
            <a:xfrm flipH="1">
              <a:off x="7715250" y="3327915"/>
              <a:ext cx="295273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2E59FE2-2A0D-268A-3958-EFB5221AC8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3706" y="1873419"/>
            <a:ext cx="2222414" cy="1103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" descr="earch and Recommendation illustrating image">
            <a:extLst>
              <a:ext uri="{FF2B5EF4-FFF2-40B4-BE49-F238E27FC236}">
                <a16:creationId xmlns:a16="http://schemas.microsoft.com/office/drawing/2014/main" id="{7FF03CA2-4A6C-3651-186E-CBA021A1D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236" y="3827036"/>
            <a:ext cx="2270524" cy="10800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7AC6A17-1449-0D53-5D03-A121381661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375" y="1873418"/>
            <a:ext cx="1831923" cy="10305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asted-image.pdf" descr="pasted-image.pdf">
            <a:extLst>
              <a:ext uri="{FF2B5EF4-FFF2-40B4-BE49-F238E27FC236}">
                <a16:creationId xmlns:a16="http://schemas.microsoft.com/office/drawing/2014/main" id="{EA3F2334-708E-EC9B-0683-5EDF356A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844" y="3827037"/>
            <a:ext cx="2104071" cy="1187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8ADACC-B039-8145-B48A-483DDCD5D4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7" r="-1506" b="9481"/>
          <a:stretch/>
        </p:blipFill>
        <p:spPr>
          <a:xfrm>
            <a:off x="5391375" y="3772674"/>
            <a:ext cx="2084413" cy="1231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A130CF-BD8C-F8E9-935D-FE828E13BC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9" y="1873419"/>
            <a:ext cx="1797357" cy="1078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0" name="Picture 6" descr="À Meylan, Naver Labs, le concurrent de Google, continue de voir grand">
            <a:extLst>
              <a:ext uri="{FF2B5EF4-FFF2-40B4-BE49-F238E27FC236}">
                <a16:creationId xmlns:a16="http://schemas.microsoft.com/office/drawing/2014/main" id="{27A18B99-4EF8-30F3-369A-F3E586C3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596" y="4206375"/>
            <a:ext cx="2928638" cy="19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CAE5515-79CC-D928-2D10-A065B0E7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798" y="1635068"/>
            <a:ext cx="2928638" cy="20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B80EA-A3BD-4A54-150A-BD93EAFF76E2}"/>
              </a:ext>
            </a:extLst>
          </p:cNvPr>
          <p:cNvSpPr txBox="1"/>
          <p:nvPr/>
        </p:nvSpPr>
        <p:spPr>
          <a:xfrm>
            <a:off x="7915049" y="3747756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rgbClr val="FF0000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Year-round internships!</a:t>
            </a:r>
          </a:p>
        </p:txBody>
      </p:sp>
    </p:spTree>
    <p:extLst>
      <p:ext uri="{BB962C8B-B14F-4D97-AF65-F5344CB8AC3E}">
        <p14:creationId xmlns:p14="http://schemas.microsoft.com/office/powerpoint/2010/main" val="241114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Memory-based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11041086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rehearsing old samples, stored in memory.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b="1" dirty="0">
                <a:solidFill>
                  <a:schemeClr val="accent1"/>
                </a:solidFill>
              </a:rPr>
              <a:t>Best performing algorithms</a:t>
            </a:r>
            <a:r>
              <a:rPr lang="en-FR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Possible memory/privacy issues. Public benchmarks are very small / mostly tested iid.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B223F-FC96-4147-87C5-7C84FBD143E5}"/>
              </a:ext>
            </a:extLst>
          </p:cNvPr>
          <p:cNvSpPr txBox="1"/>
          <p:nvPr/>
        </p:nvSpPr>
        <p:spPr>
          <a:xfrm>
            <a:off x="1959429" y="6536642"/>
            <a:ext cx="5365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[REMIND]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Hayes et al., “REMIND your Network to Prevent Catastrophic Forgetting”, ECCV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8A01E-7F00-5147-B3E9-10DEFA2A9D6D}"/>
              </a:ext>
            </a:extLst>
          </p:cNvPr>
          <p:cNvSpPr txBox="1"/>
          <p:nvPr/>
        </p:nvSpPr>
        <p:spPr>
          <a:xfrm>
            <a:off x="2977856" y="3079041"/>
            <a:ext cx="5365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b="1" dirty="0">
                <a:solidFill>
                  <a:schemeClr val="tx2"/>
                </a:solidFill>
                <a:latin typeface="Helvetica" pitchFamily="2" charset="0"/>
              </a:rPr>
              <a:t>My opinion: </a:t>
            </a:r>
          </a:p>
          <a:p>
            <a:pPr algn="ctr"/>
            <a:endParaRPr lang="en-FR" dirty="0">
              <a:solidFill>
                <a:schemeClr val="tx2"/>
              </a:solidFill>
              <a:latin typeface="Helvetica" pitchFamily="2" charset="0"/>
            </a:endParaRPr>
          </a:p>
          <a:p>
            <a:pPr algn="ctr"/>
            <a:r>
              <a:rPr lang="en-FR" dirty="0">
                <a:solidFill>
                  <a:schemeClr val="tx2"/>
                </a:solidFill>
                <a:latin typeface="Helvetica" pitchFamily="2" charset="0"/>
              </a:rPr>
              <a:t>How to select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which samples to store in memory</a:t>
            </a:r>
            <a:r>
              <a:rPr lang="en-FR" dirty="0">
                <a:solidFill>
                  <a:schemeClr val="tx2"/>
                </a:solidFill>
                <a:latin typeface="Helvetica" pitchFamily="2" charset="0"/>
              </a:rPr>
              <a:t> is a very interesting research direction. </a:t>
            </a:r>
          </a:p>
          <a:p>
            <a:pPr algn="ctr"/>
            <a:endParaRPr lang="en-FR" dirty="0">
              <a:solidFill>
                <a:schemeClr val="tx2"/>
              </a:solidFill>
              <a:latin typeface="Helvetica" pitchFamily="2" charset="0"/>
            </a:endParaRPr>
          </a:p>
          <a:p>
            <a:pPr algn="ctr"/>
            <a:r>
              <a:rPr lang="en-FR" dirty="0">
                <a:solidFill>
                  <a:schemeClr val="tx2"/>
                </a:solidFill>
                <a:latin typeface="Helvetica" pitchFamily="2" charset="0"/>
              </a:rPr>
              <a:t>Especially when focusing on ML system that receive millions/billions of samples per day.</a:t>
            </a:r>
          </a:p>
          <a:p>
            <a:pPr algn="ctr"/>
            <a:endParaRPr lang="en-FR" dirty="0">
              <a:solidFill>
                <a:schemeClr val="tx2"/>
              </a:solidFill>
              <a:latin typeface="Helvetica" pitchFamily="2" charset="0"/>
            </a:endParaRPr>
          </a:p>
          <a:p>
            <a:pPr algn="ctr"/>
            <a:r>
              <a:rPr lang="en-FR" u="sng" dirty="0">
                <a:solidFill>
                  <a:schemeClr val="tx2"/>
                </a:solidFill>
                <a:latin typeface="Helvetica" pitchFamily="2" charset="0"/>
              </a:rPr>
              <a:t>Random/reservoir VERY strong baselines.</a:t>
            </a:r>
          </a:p>
        </p:txBody>
      </p:sp>
    </p:spTree>
    <p:extLst>
      <p:ext uri="{BB962C8B-B14F-4D97-AF65-F5344CB8AC3E}">
        <p14:creationId xmlns:p14="http://schemas.microsoft.com/office/powerpoint/2010/main" val="1009791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Architecture growing methods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03925" y="2778034"/>
            <a:ext cx="7856304" cy="345578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D8192A89-9F1B-7F4E-8B8C-3F846371CD8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Avoid catastrophic forgetting by extending the network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Pros: </a:t>
            </a:r>
            <a:r>
              <a:rPr lang="en-FR" sz="1600" dirty="0">
                <a:solidFill>
                  <a:schemeClr val="tx2"/>
                </a:solidFill>
              </a:rPr>
              <a:t>Freezing some weights effectively copes with catastrophic forgetting.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Cons:</a:t>
            </a:r>
            <a:r>
              <a:rPr lang="en-FR" sz="1600" dirty="0">
                <a:solidFill>
                  <a:schemeClr val="tx2"/>
                </a:solidFill>
              </a:rPr>
              <a:t> Scalability.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B223F-FC96-4147-87C5-7C84FBD143E5}"/>
              </a:ext>
            </a:extLst>
          </p:cNvPr>
          <p:cNvSpPr txBox="1"/>
          <p:nvPr/>
        </p:nvSpPr>
        <p:spPr>
          <a:xfrm>
            <a:off x="1959429" y="6536642"/>
            <a:ext cx="35253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[PSS]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Rusu et al., “Progressive Neural Networks”, arXiv 2016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6BD61-29D6-484F-A133-2FE143534482}"/>
              </a:ext>
            </a:extLst>
          </p:cNvPr>
          <p:cNvSpPr/>
          <p:nvPr/>
        </p:nvSpPr>
        <p:spPr>
          <a:xfrm>
            <a:off x="954280" y="2904699"/>
            <a:ext cx="3565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>
                <a:solidFill>
                  <a:schemeClr val="tx2"/>
                </a:solidFill>
              </a:rPr>
              <a:t>Progressive Neural Networks (PNN)</a:t>
            </a:r>
            <a:endParaRPr lang="en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30C65A-C4EC-1C4A-BAD0-4323EB126EE4}"/>
              </a:ext>
            </a:extLst>
          </p:cNvPr>
          <p:cNvSpPr/>
          <p:nvPr/>
        </p:nvSpPr>
        <p:spPr>
          <a:xfrm>
            <a:off x="667420" y="3308335"/>
            <a:ext cx="41767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U</a:t>
            </a:r>
            <a:r>
              <a:rPr lang="en-GB" sz="1400" dirty="0">
                <a:solidFill>
                  <a:schemeClr val="tx2"/>
                </a:solidFill>
              </a:rPr>
              <a:t>s</a:t>
            </a:r>
            <a:r>
              <a:rPr lang="en-FR" sz="1400" dirty="0">
                <a:solidFill>
                  <a:schemeClr val="tx2"/>
                </a:solidFill>
              </a:rPr>
              <a:t>ed to learn </a:t>
            </a:r>
            <a:r>
              <a:rPr lang="en-FR" sz="1400" b="1" dirty="0">
                <a:solidFill>
                  <a:schemeClr val="accent1"/>
                </a:solidFill>
              </a:rPr>
              <a:t>sequential RL tasks</a:t>
            </a:r>
            <a:r>
              <a:rPr lang="en-FR" sz="140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Define a new neural network (</a:t>
            </a:r>
            <a:r>
              <a:rPr lang="en-FR" sz="1400" b="1" dirty="0">
                <a:solidFill>
                  <a:schemeClr val="accent1"/>
                </a:solidFill>
              </a:rPr>
              <a:t>“column”</a:t>
            </a:r>
            <a:r>
              <a:rPr lang="en-FR" sz="1400" dirty="0">
                <a:solidFill>
                  <a:schemeClr val="tx2"/>
                </a:solidFill>
              </a:rPr>
              <a:t>) per 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b="1" dirty="0">
                <a:solidFill>
                  <a:schemeClr val="accent1"/>
                </a:solidFill>
              </a:rPr>
              <a:t>Lateral connections</a:t>
            </a:r>
            <a:r>
              <a:rPr lang="en-FR" sz="1400" dirty="0">
                <a:solidFill>
                  <a:schemeClr val="tx2"/>
                </a:solidFill>
              </a:rPr>
              <a:t> to exploit previous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/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AFF833DA-A694-514D-8E1A-8B881F690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3" y="4845427"/>
            <a:ext cx="3454682" cy="93510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A256638-FA6C-C649-B36C-D8678FF5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17" y="3274031"/>
            <a:ext cx="2849375" cy="265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Hybrid approaches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407378" y="2280876"/>
            <a:ext cx="5686330" cy="3684495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232FE1E0-613F-1844-90D6-4DC89989C0FA}"/>
              </a:ext>
            </a:extLst>
          </p:cNvPr>
          <p:cNvSpPr txBox="1">
            <a:spLocks/>
          </p:cNvSpPr>
          <p:nvPr/>
        </p:nvSpPr>
        <p:spPr>
          <a:xfrm>
            <a:off x="559778" y="16974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Combining different techniques in tandem.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965AF-E452-1E47-A0D5-741FC265B069}"/>
              </a:ext>
            </a:extLst>
          </p:cNvPr>
          <p:cNvSpPr/>
          <p:nvPr/>
        </p:nvSpPr>
        <p:spPr>
          <a:xfrm>
            <a:off x="1462921" y="2442753"/>
            <a:ext cx="3429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>
                <a:solidFill>
                  <a:schemeClr val="tx2"/>
                </a:solidFill>
              </a:rPr>
              <a:t>Gradient Episodic Memory (GEM)</a:t>
            </a:r>
            <a:endParaRPr lang="en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2ABD15-F74C-9F4B-BB75-EAAC1A4C1B7B}"/>
              </a:ext>
            </a:extLst>
          </p:cNvPr>
          <p:cNvSpPr/>
          <p:nvPr/>
        </p:nvSpPr>
        <p:spPr>
          <a:xfrm>
            <a:off x="580366" y="2961012"/>
            <a:ext cx="4896790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Regularization + Episodic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Enforces </a:t>
            </a:r>
            <a:r>
              <a:rPr lang="en-FR" sz="1400" b="1" dirty="0">
                <a:solidFill>
                  <a:schemeClr val="accent1"/>
                </a:solidFill>
              </a:rPr>
              <a:t>positive backward transfer</a:t>
            </a:r>
            <a:r>
              <a:rPr lang="en-FR" sz="1400" dirty="0">
                <a:solidFill>
                  <a:schemeClr val="tx2"/>
                </a:solidFill>
              </a:rPr>
              <a:t>, via gradient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</a:rPr>
              <a:t>Need to solve a QP. Improved in </a:t>
            </a:r>
            <a:r>
              <a:rPr lang="en-FR" sz="1400" b="1" dirty="0">
                <a:solidFill>
                  <a:schemeClr val="accent1"/>
                </a:solidFill>
              </a:rPr>
              <a:t>A-GEM</a:t>
            </a:r>
            <a:r>
              <a:rPr lang="en-FR" sz="1400" dirty="0">
                <a:solidFill>
                  <a:schemeClr val="tx2"/>
                </a:solidFill>
              </a:rPr>
              <a:t>. </a:t>
            </a:r>
            <a:endParaRPr lang="en-F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81454B-03A8-AD43-BD40-5E062D2A7ADE}"/>
              </a:ext>
            </a:extLst>
          </p:cNvPr>
          <p:cNvSpPr txBox="1"/>
          <p:nvPr/>
        </p:nvSpPr>
        <p:spPr>
          <a:xfrm>
            <a:off x="1715586" y="6469047"/>
            <a:ext cx="55258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[GEM]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Lopez-Paz and Ranzato, “Gradient Episodic Memory for Continual Learning”, NeurIPS 2017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8BC3A05-EC97-E340-A5D5-116791926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3" y="3864983"/>
            <a:ext cx="4342192" cy="611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BAD1B9-CA33-6643-AFBA-1154397D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8" y="4766954"/>
            <a:ext cx="4992219" cy="5460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A9D6D1A-471D-6C47-BCF5-CC57E8517F72}"/>
              </a:ext>
            </a:extLst>
          </p:cNvPr>
          <p:cNvSpPr txBox="1"/>
          <p:nvPr/>
        </p:nvSpPr>
        <p:spPr>
          <a:xfrm>
            <a:off x="1715586" y="6667555"/>
            <a:ext cx="43781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[A-GEM]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Chaudry et al., “Efficient Lifelong Learning with A-GEM”, ICLR 2019</a:t>
            </a:r>
          </a:p>
        </p:txBody>
      </p:sp>
    </p:spTree>
    <p:extLst>
      <p:ext uri="{BB962C8B-B14F-4D97-AF65-F5344CB8AC3E}">
        <p14:creationId xmlns:p14="http://schemas.microsoft.com/office/powerpoint/2010/main" val="22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Some results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Subtitle 3">
            <a:extLst>
              <a:ext uri="{FF2B5EF4-FFF2-40B4-BE49-F238E27FC236}">
                <a16:creationId xmlns:a16="http://schemas.microsoft.com/office/drawing/2014/main" id="{232FE1E0-613F-1844-90D6-4DC89989C0FA}"/>
              </a:ext>
            </a:extLst>
          </p:cNvPr>
          <p:cNvSpPr txBox="1">
            <a:spLocks/>
          </p:cNvSpPr>
          <p:nvPr/>
        </p:nvSpPr>
        <p:spPr>
          <a:xfrm>
            <a:off x="559778" y="16974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From </a:t>
            </a:r>
            <a:r>
              <a:rPr lang="en-FR" sz="1600" b="1" dirty="0">
                <a:solidFill>
                  <a:schemeClr val="accent1"/>
                </a:solidFill>
              </a:rPr>
              <a:t>REMIND</a:t>
            </a:r>
            <a:r>
              <a:rPr lang="en-FR" sz="1600" dirty="0">
                <a:solidFill>
                  <a:schemeClr val="tx2"/>
                </a:solidFill>
              </a:rPr>
              <a:t> 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331385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01E36DB-6B19-4C4C-8954-4F889B8AEFC0}"/>
              </a:ext>
            </a:extLst>
          </p:cNvPr>
          <p:cNvSpPr/>
          <p:nvPr/>
        </p:nvSpPr>
        <p:spPr>
          <a:xfrm>
            <a:off x="525909" y="2210462"/>
            <a:ext cx="10939872" cy="39572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70E4D-1277-8440-B27D-642591EB2F4C}"/>
              </a:ext>
            </a:extLst>
          </p:cNvPr>
          <p:cNvSpPr txBox="1"/>
          <p:nvPr/>
        </p:nvSpPr>
        <p:spPr>
          <a:xfrm>
            <a:off x="1919672" y="6552953"/>
            <a:ext cx="5365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[REMIND]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Hayes et al., “REMIND your Network to Prevent Catastrophic Forgetting”, ECCV 2020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958BB4DB-4746-0E4C-98E7-8411DB67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84" y="2489945"/>
            <a:ext cx="5676017" cy="3411856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6E7E96D8-C03C-3B49-B9EF-CE512ED9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49" y="2757424"/>
            <a:ext cx="3926516" cy="292650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95D8EF2C-68B6-DA33-BF6C-4B99594AA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13" t="2240" r="17170" b="89897"/>
          <a:stretch/>
        </p:blipFill>
        <p:spPr>
          <a:xfrm>
            <a:off x="8458063" y="2470912"/>
            <a:ext cx="1085088" cy="2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Methods summary…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954B7C1-7AED-8142-BF94-A90C5D6422D0}"/>
              </a:ext>
            </a:extLst>
          </p:cNvPr>
          <p:cNvSpPr/>
          <p:nvPr/>
        </p:nvSpPr>
        <p:spPr>
          <a:xfrm>
            <a:off x="591388" y="1901477"/>
            <a:ext cx="10859588" cy="236004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170646-8E26-ED4A-B0F1-145448B7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53" y="2230130"/>
            <a:ext cx="9395929" cy="1906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852ED6-7E1E-3849-AA4D-3AC91263B765}"/>
              </a:ext>
            </a:extLst>
          </p:cNvPr>
          <p:cNvSpPr/>
          <p:nvPr/>
        </p:nvSpPr>
        <p:spPr>
          <a:xfrm>
            <a:off x="2045926" y="6529869"/>
            <a:ext cx="7080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cs typeface="Thonburi" pitchFamily="2" charset="-34"/>
              </a:rPr>
              <a:t>Volpi R.,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  <a:cs typeface="Thonburi" pitchFamily="2" charset="-34"/>
              </a:rPr>
              <a:t>Larlus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cs typeface="Thonburi" pitchFamily="2" charset="-34"/>
              </a:rPr>
              <a:t> D.,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  <a:cs typeface="Thonburi" pitchFamily="2" charset="-34"/>
              </a:rPr>
              <a:t>Rogez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cs typeface="Thonburi" pitchFamily="2" charset="-34"/>
              </a:rPr>
              <a:t> G., “The Short Memory of Artificial Neural Networks”, NLE’s blog.</a:t>
            </a:r>
          </a:p>
        </p:txBody>
      </p:sp>
    </p:spTree>
    <p:extLst>
      <p:ext uri="{BB962C8B-B14F-4D97-AF65-F5344CB8AC3E}">
        <p14:creationId xmlns:p14="http://schemas.microsoft.com/office/powerpoint/2010/main" val="599003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Continual learning @Naver Labs Europe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DBBCA838-671F-D443-9092-BE2A4AD2DC7A}"/>
              </a:ext>
            </a:extLst>
          </p:cNvPr>
          <p:cNvSpPr txBox="1">
            <a:spLocks/>
          </p:cNvSpPr>
          <p:nvPr/>
        </p:nvSpPr>
        <p:spPr>
          <a:xfrm>
            <a:off x="559778" y="16974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Worked on </a:t>
            </a:r>
            <a:r>
              <a:rPr lang="en-FR" sz="1600" b="1" dirty="0">
                <a:solidFill>
                  <a:schemeClr val="tx2"/>
                </a:solidFill>
              </a:rPr>
              <a:t>continual learning</a:t>
            </a:r>
            <a:r>
              <a:rPr lang="en-FR" sz="1600" dirty="0">
                <a:solidFill>
                  <a:schemeClr val="tx2"/>
                </a:solidFill>
              </a:rPr>
              <a:t> and </a:t>
            </a:r>
            <a:r>
              <a:rPr lang="en-FR" sz="1600" b="1" dirty="0">
                <a:solidFill>
                  <a:schemeClr val="tx2"/>
                </a:solidFill>
              </a:rPr>
              <a:t>continual domain adaptation</a:t>
            </a:r>
            <a:endParaRPr lang="en-FR" sz="1600" dirty="0">
              <a:solidFill>
                <a:schemeClr val="tx2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Volpi et al., “Continual Adaptation of Visual Representations via Domain Randomization and Meta-learning”, CVPR 2021 (Oral)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400" dirty="0">
                <a:solidFill>
                  <a:schemeClr val="tx2"/>
                </a:solidFill>
                <a:latin typeface="Helvetica" pitchFamily="2" charset="0"/>
              </a:rPr>
              <a:t>Volpi et al., “On the Road to Online Adaptation for Semantic Image Segmentation”, CVPR 2022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have been particularly interested in </a:t>
            </a:r>
            <a:r>
              <a:rPr lang="en-FR" sz="1600" b="1" u="sng" dirty="0">
                <a:solidFill>
                  <a:schemeClr val="accent1"/>
                </a:solidFill>
              </a:rPr>
              <a:t>online/unsupervised domain adaptation</a:t>
            </a:r>
            <a:r>
              <a:rPr lang="en-FR" sz="1600" dirty="0">
                <a:solidFill>
                  <a:schemeClr val="tx2"/>
                </a:solidFill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have been targeting more challenging computer vision tasks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In particular, we have been focusing a lot on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semantic image segmentation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41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  <a:blipFill>
                <a:blip r:embed="rId2"/>
                <a:stretch>
                  <a:fillRect l="-220" t="-5263" b="-35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  <a:blipFill>
                <a:blip r:embed="rId2"/>
                <a:stretch>
                  <a:fillRect l="-220" t="-5263" b="-35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D2B65B-95D2-F345-9415-E96856A59E49}"/>
              </a:ext>
            </a:extLst>
          </p:cNvPr>
          <p:cNvSpPr/>
          <p:nvPr/>
        </p:nvSpPr>
        <p:spPr>
          <a:xfrm>
            <a:off x="503924" y="2886323"/>
            <a:ext cx="11128298" cy="343379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28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4CE182-D0EE-202E-C3B5-829914567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44" y="3102664"/>
            <a:ext cx="9430512" cy="3002948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F3AF7F4-8D97-C422-CEEF-77F141DFA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44" y="3102664"/>
            <a:ext cx="9430512" cy="3002948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1B692148-A09F-9241-1CF9-763E1AB4F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44" y="3102664"/>
            <a:ext cx="9430512" cy="3002948"/>
          </a:xfrm>
          <a:prstGeom prst="rect">
            <a:avLst/>
          </a:prstGeom>
        </p:spPr>
      </p:pic>
      <p:sp>
        <p:nvSpPr>
          <p:cNvPr id="17" name="Subtitle 3">
            <a:extLst>
              <a:ext uri="{FF2B5EF4-FFF2-40B4-BE49-F238E27FC236}">
                <a16:creationId xmlns:a16="http://schemas.microsoft.com/office/drawing/2014/main" id="{FF2CE856-DD09-F44F-DEC4-0F4A1B2F615B}"/>
              </a:ext>
            </a:extLst>
          </p:cNvPr>
          <p:cNvSpPr txBox="1">
            <a:spLocks/>
          </p:cNvSpPr>
          <p:nvPr/>
        </p:nvSpPr>
        <p:spPr>
          <a:xfrm>
            <a:off x="559778" y="2406413"/>
            <a:ext cx="11524646" cy="355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proposed the</a:t>
            </a:r>
            <a:r>
              <a:rPr lang="en-FR" sz="1600" b="1" dirty="0">
                <a:solidFill>
                  <a:schemeClr val="accent1"/>
                </a:solidFill>
              </a:rPr>
              <a:t> OASIS benchmark</a:t>
            </a:r>
            <a:r>
              <a:rPr lang="en-FR" sz="1600" b="1" dirty="0">
                <a:solidFill>
                  <a:schemeClr val="tx2"/>
                </a:solidFill>
              </a:rPr>
              <a:t> (</a:t>
            </a:r>
            <a:r>
              <a:rPr lang="en-FR" sz="1600" b="1" u="sng" dirty="0">
                <a:solidFill>
                  <a:schemeClr val="tx2"/>
                </a:solidFill>
              </a:rPr>
              <a:t>O</a:t>
            </a:r>
            <a:r>
              <a:rPr lang="en-FR" sz="1600" b="1" dirty="0">
                <a:solidFill>
                  <a:schemeClr val="tx2"/>
                </a:solidFill>
              </a:rPr>
              <a:t>nline </a:t>
            </a:r>
            <a:r>
              <a:rPr lang="en-FR" sz="1600" b="1" u="sng" dirty="0">
                <a:solidFill>
                  <a:schemeClr val="tx2"/>
                </a:solidFill>
              </a:rPr>
              <a:t>A</a:t>
            </a:r>
            <a:r>
              <a:rPr lang="en-FR" sz="1600" b="1" dirty="0">
                <a:solidFill>
                  <a:schemeClr val="tx2"/>
                </a:solidFill>
              </a:rPr>
              <a:t>daptation for </a:t>
            </a:r>
            <a:r>
              <a:rPr lang="en-FR" sz="1600" b="1" u="sng" dirty="0">
                <a:solidFill>
                  <a:schemeClr val="tx2"/>
                </a:solidFill>
              </a:rPr>
              <a:t>S</a:t>
            </a:r>
            <a:r>
              <a:rPr lang="en-FR" sz="1600" b="1" dirty="0">
                <a:solidFill>
                  <a:schemeClr val="tx2"/>
                </a:solidFill>
              </a:rPr>
              <a:t>emantic </a:t>
            </a:r>
            <a:r>
              <a:rPr lang="en-FR" sz="1600" b="1" u="sng" dirty="0">
                <a:solidFill>
                  <a:schemeClr val="tx2"/>
                </a:solidFill>
              </a:rPr>
              <a:t>I</a:t>
            </a:r>
            <a:r>
              <a:rPr lang="en-FR" sz="1600" b="1" dirty="0">
                <a:solidFill>
                  <a:schemeClr val="tx2"/>
                </a:solidFill>
              </a:rPr>
              <a:t>mage </a:t>
            </a:r>
            <a:r>
              <a:rPr lang="en-FR" sz="1600" b="1" u="sng" dirty="0">
                <a:solidFill>
                  <a:schemeClr val="tx2"/>
                </a:solidFill>
              </a:rPr>
              <a:t>S</a:t>
            </a:r>
            <a:r>
              <a:rPr lang="en-FR" sz="1600" b="1" dirty="0">
                <a:solidFill>
                  <a:schemeClr val="tx2"/>
                </a:solidFill>
              </a:rPr>
              <a:t>egmentation)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1524646" cy="708991"/>
              </a:xfrm>
              <a:prstGeom prst="rect">
                <a:avLst/>
              </a:prstGeom>
              <a:blipFill>
                <a:blip r:embed="rId2"/>
                <a:stretch>
                  <a:fillRect l="-220" t="-5263" b="-35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28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FF2CE856-DD09-F44F-DEC4-0F4A1B2F615B}"/>
              </a:ext>
            </a:extLst>
          </p:cNvPr>
          <p:cNvSpPr txBox="1">
            <a:spLocks/>
          </p:cNvSpPr>
          <p:nvPr/>
        </p:nvSpPr>
        <p:spPr>
          <a:xfrm>
            <a:off x="559778" y="2406413"/>
            <a:ext cx="11524646" cy="3557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We proposed the</a:t>
            </a:r>
            <a:r>
              <a:rPr lang="en-FR" sz="1600" b="1" dirty="0">
                <a:solidFill>
                  <a:schemeClr val="accent1"/>
                </a:solidFill>
              </a:rPr>
              <a:t> OASIS benchmark</a:t>
            </a:r>
            <a:r>
              <a:rPr lang="en-FR" sz="1600" b="1" dirty="0">
                <a:solidFill>
                  <a:schemeClr val="tx2"/>
                </a:solidFill>
              </a:rPr>
              <a:t> (</a:t>
            </a:r>
            <a:r>
              <a:rPr lang="en-FR" sz="1600" b="1" u="sng" dirty="0">
                <a:solidFill>
                  <a:schemeClr val="tx2"/>
                </a:solidFill>
              </a:rPr>
              <a:t>O</a:t>
            </a:r>
            <a:r>
              <a:rPr lang="en-FR" sz="1600" b="1" dirty="0">
                <a:solidFill>
                  <a:schemeClr val="tx2"/>
                </a:solidFill>
              </a:rPr>
              <a:t>nline </a:t>
            </a:r>
            <a:r>
              <a:rPr lang="en-FR" sz="1600" b="1" u="sng" dirty="0">
                <a:solidFill>
                  <a:schemeClr val="tx2"/>
                </a:solidFill>
              </a:rPr>
              <a:t>A</a:t>
            </a:r>
            <a:r>
              <a:rPr lang="en-FR" sz="1600" b="1" dirty="0">
                <a:solidFill>
                  <a:schemeClr val="tx2"/>
                </a:solidFill>
              </a:rPr>
              <a:t>daptation for </a:t>
            </a:r>
            <a:r>
              <a:rPr lang="en-FR" sz="1600" b="1" u="sng" dirty="0">
                <a:solidFill>
                  <a:schemeClr val="tx2"/>
                </a:solidFill>
              </a:rPr>
              <a:t>S</a:t>
            </a:r>
            <a:r>
              <a:rPr lang="en-FR" sz="1600" b="1" dirty="0">
                <a:solidFill>
                  <a:schemeClr val="tx2"/>
                </a:solidFill>
              </a:rPr>
              <a:t>emantic </a:t>
            </a:r>
            <a:r>
              <a:rPr lang="en-FR" sz="1600" b="1" u="sng" dirty="0">
                <a:solidFill>
                  <a:schemeClr val="tx2"/>
                </a:solidFill>
              </a:rPr>
              <a:t>I</a:t>
            </a:r>
            <a:r>
              <a:rPr lang="en-FR" sz="1600" b="1" dirty="0">
                <a:solidFill>
                  <a:schemeClr val="tx2"/>
                </a:solidFill>
              </a:rPr>
              <a:t>mage </a:t>
            </a:r>
            <a:r>
              <a:rPr lang="en-FR" sz="1600" b="1" u="sng" dirty="0">
                <a:solidFill>
                  <a:schemeClr val="tx2"/>
                </a:solidFill>
              </a:rPr>
              <a:t>S</a:t>
            </a:r>
            <a:r>
              <a:rPr lang="en-FR" sz="1600" b="1" dirty="0">
                <a:solidFill>
                  <a:schemeClr val="tx2"/>
                </a:solidFill>
              </a:rPr>
              <a:t>egmentation)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</a:rPr>
              <a:t>Differences with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(Standard) unsupervised domain adaptation</a:t>
            </a:r>
            <a:r>
              <a:rPr lang="en-FR" sz="1600" dirty="0">
                <a:solidFill>
                  <a:schemeClr val="tx2"/>
                </a:solidFill>
              </a:rPr>
              <a:t>: no access to target(s) distribution(s).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Domain generalization: </a:t>
            </a:r>
            <a:r>
              <a:rPr lang="en-FR" sz="1600" dirty="0">
                <a:solidFill>
                  <a:schemeClr val="tx2"/>
                </a:solidFill>
              </a:rPr>
              <a:t>possibility to adapt/possily store some target samples.</a:t>
            </a:r>
            <a:r>
              <a:rPr lang="en-FR" sz="1600" b="1" dirty="0">
                <a:solidFill>
                  <a:schemeClr val="tx2"/>
                </a:solidFill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Other continual learning frameworks: </a:t>
            </a:r>
            <a:r>
              <a:rPr lang="en-FR" sz="1600" dirty="0">
                <a:solidFill>
                  <a:schemeClr val="tx2"/>
                </a:solidFill>
              </a:rPr>
              <a:t>unlabelled.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FR" sz="1600" b="1" dirty="0">
                <a:solidFill>
                  <a:schemeClr val="tx2"/>
                </a:solidFill>
              </a:rPr>
              <a:t>Test-time adaptation:</a:t>
            </a:r>
            <a:r>
              <a:rPr lang="en-FR" sz="1600" dirty="0">
                <a:solidFill>
                  <a:schemeClr val="tx2"/>
                </a:solidFill>
              </a:rPr>
              <a:t> in principle none, but different evaluation/hypotheses.</a:t>
            </a:r>
          </a:p>
          <a:p>
            <a:endParaRPr lang="en-FR" sz="16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66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F4281F-14EE-BA64-9B83-702651D722CA}"/>
              </a:ext>
            </a:extLst>
          </p:cNvPr>
          <p:cNvSpPr/>
          <p:nvPr/>
        </p:nvSpPr>
        <p:spPr>
          <a:xfrm>
            <a:off x="4841145" y="2647615"/>
            <a:ext cx="6703865" cy="156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79667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“standard” supervised learning paradigm </a:t>
            </a:r>
          </a:p>
        </p:txBody>
      </p:sp>
    </p:spTree>
    <p:extLst>
      <p:ext uri="{BB962C8B-B14F-4D97-AF65-F5344CB8AC3E}">
        <p14:creationId xmlns:p14="http://schemas.microsoft.com/office/powerpoint/2010/main" val="2275257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u="sng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F4281F-14EE-BA64-9B83-702651D722CA}"/>
              </a:ext>
            </a:extLst>
          </p:cNvPr>
          <p:cNvSpPr/>
          <p:nvPr/>
        </p:nvSpPr>
        <p:spPr>
          <a:xfrm>
            <a:off x="4841145" y="2647615"/>
            <a:ext cx="6703865" cy="156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FR" dirty="0">
                <a:solidFill>
                  <a:schemeClr val="tx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1. Trust (some of) your model’s predictions</a:t>
            </a:r>
          </a:p>
          <a:p>
            <a:r>
              <a:rPr lang="en-FR" dirty="0">
                <a:solidFill>
                  <a:schemeClr val="tx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2. Use them as ground truth to update your model</a:t>
            </a:r>
          </a:p>
          <a:p>
            <a:r>
              <a:rPr lang="en-FR" dirty="0">
                <a:solidFill>
                  <a:schemeClr val="tx2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3. Repeat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A278F-A882-B30E-BD81-12D640035A87}"/>
              </a:ext>
            </a:extLst>
          </p:cNvPr>
          <p:cNvSpPr txBox="1"/>
          <p:nvPr/>
        </p:nvSpPr>
        <p:spPr>
          <a:xfrm>
            <a:off x="2689490" y="4451644"/>
            <a:ext cx="93440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[Lee et al., “</a:t>
            </a:r>
            <a:r>
              <a:rPr lang="en-FR" sz="1200" b="1" dirty="0">
                <a:solidFill>
                  <a:schemeClr val="tx2"/>
                </a:solidFill>
                <a:latin typeface="Helvetica" pitchFamily="2" charset="0"/>
              </a:rPr>
              <a:t>Pseudo-label: The Simple and Efficient Semi-supervised Learning Method for Deep Neural Networks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 ICMLW 2013]</a:t>
            </a:r>
          </a:p>
        </p:txBody>
      </p:sp>
    </p:spTree>
    <p:extLst>
      <p:ext uri="{BB962C8B-B14F-4D97-AF65-F5344CB8AC3E}">
        <p14:creationId xmlns:p14="http://schemas.microsoft.com/office/powerpoint/2010/main" val="695566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u="sng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F4281F-14EE-BA64-9B83-702651D722CA}"/>
              </a:ext>
            </a:extLst>
          </p:cNvPr>
          <p:cNvSpPr/>
          <p:nvPr/>
        </p:nvSpPr>
        <p:spPr>
          <a:xfrm>
            <a:off x="4841145" y="2647615"/>
            <a:ext cx="6703865" cy="156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7E9602-A915-EE8C-51E6-88EF10FE4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79754" r="26075" b="2288"/>
          <a:stretch/>
        </p:blipFill>
        <p:spPr>
          <a:xfrm>
            <a:off x="5985013" y="2713893"/>
            <a:ext cx="2347784" cy="497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B32884-9167-8354-217F-C6A5084E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5" b="77972"/>
          <a:stretch/>
        </p:blipFill>
        <p:spPr>
          <a:xfrm>
            <a:off x="4984183" y="3439956"/>
            <a:ext cx="4308099" cy="637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06EB0D-0413-697B-A6B8-9522A1505F46}"/>
              </a:ext>
            </a:extLst>
          </p:cNvPr>
          <p:cNvSpPr txBox="1"/>
          <p:nvPr/>
        </p:nvSpPr>
        <p:spPr>
          <a:xfrm>
            <a:off x="3442199" y="4403024"/>
            <a:ext cx="84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[Mancini et al., “</a:t>
            </a:r>
            <a:r>
              <a:rPr lang="en-FR" sz="1200" b="1" dirty="0">
                <a:solidFill>
                  <a:schemeClr val="tx2"/>
                </a:solidFill>
                <a:latin typeface="Helvetica" pitchFamily="2" charset="0"/>
              </a:rPr>
              <a:t>Kitting in the Wild through Online Domain Adaptation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 IROS 2018]</a:t>
            </a:r>
          </a:p>
          <a:p>
            <a:pPr algn="ctr"/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[Schneider et al., “</a:t>
            </a:r>
            <a:r>
              <a:rPr lang="en-GB" sz="1200" b="1" dirty="0">
                <a:solidFill>
                  <a:schemeClr val="tx2"/>
                </a:solidFill>
                <a:latin typeface="Helvetica" pitchFamily="2" charset="0"/>
              </a:rPr>
              <a:t>Improving robustness against common corruptions by covariate shift adaptation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”, NeurIPS 2020]</a:t>
            </a:r>
          </a:p>
        </p:txBody>
      </p:sp>
    </p:spTree>
    <p:extLst>
      <p:ext uri="{BB962C8B-B14F-4D97-AF65-F5344CB8AC3E}">
        <p14:creationId xmlns:p14="http://schemas.microsoft.com/office/powerpoint/2010/main" val="2873320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u="sng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F4281F-14EE-BA64-9B83-702651D722CA}"/>
              </a:ext>
            </a:extLst>
          </p:cNvPr>
          <p:cNvSpPr/>
          <p:nvPr/>
        </p:nvSpPr>
        <p:spPr>
          <a:xfrm>
            <a:off x="4841145" y="2647615"/>
            <a:ext cx="6703865" cy="156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7E9602-A915-EE8C-51E6-88EF10FE4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4" t="79754" r="26075" b="2288"/>
          <a:stretch/>
        </p:blipFill>
        <p:spPr>
          <a:xfrm>
            <a:off x="5985013" y="2713893"/>
            <a:ext cx="2347784" cy="4970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B32884-9167-8354-217F-C6A5084E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5" b="77972"/>
          <a:stretch/>
        </p:blipFill>
        <p:spPr>
          <a:xfrm>
            <a:off x="4984183" y="3439956"/>
            <a:ext cx="4308099" cy="637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8B57F-0E91-F8E9-8C3E-78B175CD2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82" y="3127531"/>
            <a:ext cx="2867980" cy="661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19930A-0F6B-ABBE-BE27-A5B94E6495C9}"/>
              </a:ext>
            </a:extLst>
          </p:cNvPr>
          <p:cNvSpPr txBox="1"/>
          <p:nvPr/>
        </p:nvSpPr>
        <p:spPr>
          <a:xfrm>
            <a:off x="5252626" y="4362784"/>
            <a:ext cx="6160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[Wang et al., “</a:t>
            </a:r>
            <a:r>
              <a:rPr lang="en-GB" sz="1200" b="1" dirty="0">
                <a:solidFill>
                  <a:schemeClr val="tx2"/>
                </a:solidFill>
                <a:latin typeface="Helvetica" pitchFamily="2" charset="0"/>
              </a:rPr>
              <a:t>Tent: Fully Test-time Adaptation by Entropy Minimization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 ICLR 2021]</a:t>
            </a:r>
          </a:p>
        </p:txBody>
      </p:sp>
    </p:spTree>
    <p:extLst>
      <p:ext uri="{BB962C8B-B14F-4D97-AF65-F5344CB8AC3E}">
        <p14:creationId xmlns:p14="http://schemas.microsoft.com/office/powerpoint/2010/main" val="1461175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u="sng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F4281F-14EE-BA64-9B83-702651D722CA}"/>
              </a:ext>
            </a:extLst>
          </p:cNvPr>
          <p:cNvSpPr/>
          <p:nvPr/>
        </p:nvSpPr>
        <p:spPr>
          <a:xfrm>
            <a:off x="4841145" y="2647615"/>
            <a:ext cx="6703865" cy="1562769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dirty="0">
                <a:solidFill>
                  <a:schemeClr val="tx2"/>
                </a:solidFill>
              </a:rPr>
              <a:t>Solve a side SSL objective on the target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249F7-BA3E-5B71-56F2-FA4A9D3382A6}"/>
              </a:ext>
            </a:extLst>
          </p:cNvPr>
          <p:cNvSpPr txBox="1"/>
          <p:nvPr/>
        </p:nvSpPr>
        <p:spPr>
          <a:xfrm>
            <a:off x="3924390" y="4362784"/>
            <a:ext cx="8069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[Sun et al., “</a:t>
            </a:r>
            <a:r>
              <a:rPr lang="en-GB" sz="1200" b="1" dirty="0">
                <a:solidFill>
                  <a:schemeClr val="tx2"/>
                </a:solidFill>
                <a:latin typeface="Helvetica" pitchFamily="2" charset="0"/>
              </a:rPr>
              <a:t>Test-Time Training with Self-Supervision for Generalization under Distribution Shifts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 ICML 2020]</a:t>
            </a:r>
          </a:p>
        </p:txBody>
      </p:sp>
    </p:spTree>
    <p:extLst>
      <p:ext uri="{BB962C8B-B14F-4D97-AF65-F5344CB8AC3E}">
        <p14:creationId xmlns:p14="http://schemas.microsoft.com/office/powerpoint/2010/main" val="3679709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“Test-time adaptation”</a:t>
                </a:r>
                <a:r>
                  <a:rPr lang="en-FR" sz="1600" b="1" dirty="0">
                    <a:solidFill>
                      <a:schemeClr val="tx2"/>
                    </a:solidFill>
                  </a:rPr>
                  <a:t> </a:t>
                </a:r>
                <a:r>
                  <a:rPr lang="en-FR" sz="1600" dirty="0">
                    <a:solidFill>
                      <a:schemeClr val="tx2"/>
                    </a:solidFill>
                  </a:rPr>
                  <a:t>is becoming an active research field, with different methods published ~monthly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Mostly for robustness against corruptions, but all these methods can be used by a continual learner</a:t>
                </a: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73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Some methods: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Self-training with pseudo-labels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statistics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BN parameters adaptation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  <a:latin typeface="Helvetica" pitchFamily="2" charset="0"/>
                  </a:rPr>
                  <a:t>Self-supervised training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b="1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“Test-time adaptation”</a:t>
                </a:r>
                <a:r>
                  <a:rPr lang="en-FR" sz="1600" b="1" dirty="0">
                    <a:solidFill>
                      <a:schemeClr val="tx2"/>
                    </a:solidFill>
                  </a:rPr>
                  <a:t> </a:t>
                </a:r>
                <a:r>
                  <a:rPr lang="en-FR" sz="1600" dirty="0">
                    <a:solidFill>
                      <a:schemeClr val="tx2"/>
                    </a:solidFill>
                  </a:rPr>
                  <a:t>is becoming an active research field, with different methods published ~monthly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Mostly for robustness against corruptions, but all these methods can be used by a continual learner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Similar formulations studied for 3D depth estimation</a:t>
                </a: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F45A77-8BDD-E6A2-C079-1453A12B28B5}"/>
              </a:ext>
            </a:extLst>
          </p:cNvPr>
          <p:cNvSpPr/>
          <p:nvPr/>
        </p:nvSpPr>
        <p:spPr>
          <a:xfrm>
            <a:off x="897653" y="5728454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[Tonioni et al., “</a:t>
            </a:r>
            <a:r>
              <a:rPr lang="en-FR" sz="1200" b="1" dirty="0">
                <a:solidFill>
                  <a:schemeClr val="tx2"/>
                </a:solidFill>
                <a:latin typeface="Helvetica" pitchFamily="2" charset="0"/>
              </a:rPr>
              <a:t>Real-time Self-adaptive Deep Stereo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”, CVPR 2019]</a:t>
            </a:r>
            <a:endParaRPr lang="en-FR" sz="1200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985A3-3A52-2A10-28A8-AA6BF4E125BB}"/>
              </a:ext>
            </a:extLst>
          </p:cNvPr>
          <p:cNvSpPr/>
          <p:nvPr/>
        </p:nvSpPr>
        <p:spPr>
          <a:xfrm>
            <a:off x="897653" y="6000942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[Poggi et al., “</a:t>
            </a:r>
            <a:r>
              <a:rPr lang="en-FR" sz="1200" b="1" dirty="0">
                <a:solidFill>
                  <a:schemeClr val="tx2"/>
                </a:solidFill>
                <a:latin typeface="Helvetica" pitchFamily="2" charset="0"/>
              </a:rPr>
              <a:t>Continual Adaptation for Deep Stereo</a:t>
            </a:r>
            <a:r>
              <a:rPr lang="en-FR" sz="1200" dirty="0">
                <a:solidFill>
                  <a:schemeClr val="tx2"/>
                </a:solidFill>
                <a:latin typeface="Helvetica" pitchFamily="2" charset="0"/>
              </a:rPr>
              <a:t>”, TPAMI 2021]</a:t>
            </a:r>
            <a:endParaRPr lang="en-FR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2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Main problem: also here,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catastrophic forgetting</a:t>
                </a:r>
                <a:r>
                  <a:rPr lang="en-FR" sz="1600" dirty="0">
                    <a:solidFill>
                      <a:schemeClr val="tx2"/>
                    </a:solidFill>
                  </a:rPr>
                  <a:t>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We’re learning in </a:t>
                </a:r>
                <a:r>
                  <a:rPr lang="en-FR" sz="1600" dirty="0">
                    <a:solidFill>
                      <a:schemeClr val="tx2"/>
                    </a:solidFill>
                  </a:rPr>
                  <a:t>an unsupervised way, so it’s not trivial how to avoid the model to forget classes.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In </a:t>
                </a:r>
                <a:r>
                  <a:rPr lang="en-FR" sz="1600" dirty="0">
                    <a:solidFill>
                      <a:schemeClr val="tx2"/>
                    </a:solidFill>
                  </a:rPr>
                  <a:t>practical terms, classes that are more rare will disappear, leaving their space to the more abundant ones.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</a:rPr>
                  <a:t>Example:</a:t>
                </a:r>
                <a:r>
                  <a:rPr lang="en-FR" sz="1600" dirty="0">
                    <a:solidFill>
                      <a:schemeClr val="tx2"/>
                    </a:solidFill>
                  </a:rPr>
                  <a:t> if we’re adapting a segmentation model for urban street segmentation, it’s very easy to forget about </a:t>
                </a:r>
                <a:r>
                  <a:rPr lang="en-FR" sz="1600" b="1" i="1" dirty="0">
                    <a:solidFill>
                      <a:schemeClr val="accent1"/>
                    </a:solidFill>
                  </a:rPr>
                  <a:t>things</a:t>
                </a:r>
                <a:r>
                  <a:rPr lang="en-FR" sz="1600" dirty="0">
                    <a:solidFill>
                      <a:schemeClr val="tx2"/>
                    </a:solidFill>
                  </a:rPr>
                  <a:t> (countable objects), overtaken by the more abundant </a:t>
                </a:r>
                <a:r>
                  <a:rPr lang="en-FR" sz="1600" b="1" i="1" dirty="0">
                    <a:solidFill>
                      <a:schemeClr val="accent1"/>
                    </a:solidFill>
                  </a:rPr>
                  <a:t>stuff</a:t>
                </a:r>
                <a:r>
                  <a:rPr lang="en-FR" sz="1600" dirty="0">
                    <a:solidFill>
                      <a:schemeClr val="tx2"/>
                    </a:solidFill>
                  </a:rPr>
                  <a:t> (street, sky, buildings, etc.)</a:t>
                </a: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 r="-24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583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Main problem: also here,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catastrophic forgetting</a:t>
                </a:r>
                <a:r>
                  <a:rPr lang="en-FR" sz="1600" dirty="0">
                    <a:solidFill>
                      <a:schemeClr val="tx2"/>
                    </a:solidFill>
                  </a:rPr>
                  <a:t>!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We’re learning in </a:t>
                </a:r>
                <a:r>
                  <a:rPr lang="en-FR" sz="1600" dirty="0">
                    <a:solidFill>
                      <a:schemeClr val="tx2"/>
                    </a:solidFill>
                  </a:rPr>
                  <a:t>an unsupervised way, so it’s not trivial how to avoid the model to forget classes.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In </a:t>
                </a:r>
                <a:r>
                  <a:rPr lang="en-FR" sz="1600" dirty="0">
                    <a:solidFill>
                      <a:schemeClr val="tx2"/>
                    </a:solidFill>
                  </a:rPr>
                  <a:t>practical terms, classes that are more rare will disappear, leaving their space to the more abundant ones.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tx2"/>
                    </a:solidFill>
                  </a:rPr>
                  <a:t>Some solutions: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“Naive” learning:</a:t>
                </a:r>
                <a:r>
                  <a:rPr lang="en-FR" sz="1600" b="1" dirty="0">
                    <a:solidFill>
                      <a:schemeClr val="tx2"/>
                    </a:solidFill>
                  </a:rPr>
                  <a:t> </a:t>
                </a:r>
                <a:r>
                  <a:rPr lang="en-FR" sz="1600" dirty="0">
                    <a:solidFill>
                      <a:schemeClr val="tx2"/>
                    </a:solidFill>
                  </a:rPr>
                  <a:t>instead of doing continual learning, at each frame re-start from the original model.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Memories:</a:t>
                </a:r>
                <a:r>
                  <a:rPr lang="en-FR" sz="1600" b="1" dirty="0">
                    <a:solidFill>
                      <a:schemeClr val="tx2"/>
                    </a:solidFill>
                  </a:rPr>
                  <a:t> </a:t>
                </a:r>
                <a:r>
                  <a:rPr lang="en-FR" sz="1600" dirty="0">
                    <a:solidFill>
                      <a:schemeClr val="tx2"/>
                    </a:solidFill>
                  </a:rPr>
                  <a:t>keep rehearsing the original (labelled) training samples to the model.</a:t>
                </a:r>
              </a:p>
              <a:p>
                <a:pPr marL="800100" lvl="1" indent="-342900" algn="l">
                  <a:buFont typeface="Arial" panose="020B0604020202020204" pitchFamily="34" charset="0"/>
                  <a:buChar char="•"/>
                </a:pPr>
                <a:r>
                  <a:rPr lang="en-FR" sz="1600" b="1" dirty="0">
                    <a:solidFill>
                      <a:schemeClr val="accent1"/>
                    </a:solidFill>
                  </a:rPr>
                  <a:t>Reset strategies:</a:t>
                </a:r>
                <a:r>
                  <a:rPr lang="en-FR" sz="1600" dirty="0">
                    <a:solidFill>
                      <a:schemeClr val="tx2"/>
                    </a:solidFill>
                  </a:rPr>
                  <a:t> use the original model as a checkpoint, and reset when some thershold is met.</a:t>
                </a:r>
              </a:p>
              <a:p>
                <a:r>
                  <a:rPr lang="en-FR" sz="1600" dirty="0">
                    <a:solidFill>
                      <a:schemeClr val="tx2"/>
                    </a:solidFill>
                  </a:rPr>
                  <a:t>	</a:t>
                </a: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0459746" cy="4622698"/>
              </a:xfrm>
              <a:prstGeom prst="rect">
                <a:avLst/>
              </a:prstGeom>
              <a:blipFill>
                <a:blip r:embed="rId2"/>
                <a:stretch>
                  <a:fillRect l="-243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  <a:p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77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15246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We don’t care about performance on previous tasks here: it’s a continuous stream, and </a:t>
                </a:r>
                <a:r>
                  <a:rPr lang="en-FR" sz="1600" b="1" dirty="0">
                    <a:solidFill>
                      <a:schemeClr val="accent1"/>
                    </a:solidFill>
                  </a:rPr>
                  <a:t>we only care about the present</a:t>
                </a:r>
                <a:r>
                  <a:rPr lang="en-FR" sz="1600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1524646" cy="4622698"/>
              </a:xfrm>
              <a:prstGeom prst="rect">
                <a:avLst/>
              </a:prstGeom>
              <a:blipFill>
                <a:blip r:embed="rId2"/>
                <a:stretch>
                  <a:fillRect l="-220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D2B65B-95D2-F345-9415-E96856A59E49}"/>
              </a:ext>
            </a:extLst>
          </p:cNvPr>
          <p:cNvSpPr/>
          <p:nvPr/>
        </p:nvSpPr>
        <p:spPr>
          <a:xfrm>
            <a:off x="2241510" y="2846567"/>
            <a:ext cx="6244046" cy="340193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468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5DED4B-8A36-3B4F-AA67-95DCCD335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54" y="2936721"/>
            <a:ext cx="5051516" cy="32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8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468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CBE41-1BD7-B844-8AC2-759266C925BF}"/>
              </a:ext>
            </a:extLst>
          </p:cNvPr>
          <p:cNvSpPr txBox="1"/>
          <p:nvPr/>
        </p:nvSpPr>
        <p:spPr>
          <a:xfrm>
            <a:off x="3451302" y="2452577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dirty="0">
                <a:solidFill>
                  <a:schemeClr val="tx2"/>
                </a:solidFill>
                <a:latin typeface="Helvetica" pitchFamily="2" charset="0"/>
              </a:rPr>
              <a:t>Some results…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C097B6-AA6F-BF37-5452-2B8D97671351}"/>
              </a:ext>
            </a:extLst>
          </p:cNvPr>
          <p:cNvSpPr/>
          <p:nvPr/>
        </p:nvSpPr>
        <p:spPr>
          <a:xfrm>
            <a:off x="587603" y="1435392"/>
            <a:ext cx="8332968" cy="4622698"/>
          </a:xfrm>
          <a:prstGeom prst="roundRect">
            <a:avLst>
              <a:gd name="adj" fmla="val 961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51ADF3C-C505-F809-2183-970DB0C7F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" y="1545022"/>
            <a:ext cx="7970968" cy="4403437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A53AD86-4984-52E5-ACB9-3CA8CEF2D1D4}"/>
              </a:ext>
            </a:extLst>
          </p:cNvPr>
          <p:cNvSpPr/>
          <p:nvPr/>
        </p:nvSpPr>
        <p:spPr>
          <a:xfrm>
            <a:off x="9489639" y="3329165"/>
            <a:ext cx="2055371" cy="765757"/>
          </a:xfrm>
          <a:prstGeom prst="roundRect">
            <a:avLst>
              <a:gd name="adj" fmla="val 961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86943-4C8F-65DB-63FA-70D62A20896E}"/>
              </a:ext>
            </a:extLst>
          </p:cNvPr>
          <p:cNvSpPr/>
          <p:nvPr/>
        </p:nvSpPr>
        <p:spPr>
          <a:xfrm>
            <a:off x="9489639" y="3429000"/>
            <a:ext cx="20553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1400" b="1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Code available at</a:t>
            </a:r>
            <a:r>
              <a:rPr lang="en-FR" sz="1400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pPr algn="ctr"/>
            <a:r>
              <a:rPr lang="en-FR" sz="1400" dirty="0">
                <a:solidFill>
                  <a:prstClr val="black"/>
                </a:solidFill>
                <a:latin typeface="Microsoft New Tai Lue" panose="020B0502040204020203" pitchFamily="34" charset="0"/>
                <a:cs typeface="Microsoft New Tai Lue" panose="020B0502040204020203" pitchFamily="34" charset="0"/>
                <a:hlinkClick r:id="rId3"/>
              </a:rPr>
              <a:t>github.com/naver/oasis</a:t>
            </a:r>
            <a:endParaRPr lang="en-FR" sz="1400" dirty="0"/>
          </a:p>
        </p:txBody>
      </p:sp>
    </p:spTree>
    <p:extLst>
      <p:ext uri="{BB962C8B-B14F-4D97-AF65-F5344CB8AC3E}">
        <p14:creationId xmlns:p14="http://schemas.microsoft.com/office/powerpoint/2010/main" val="258315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“standard” supervised learning paradigm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A revolution happened by switching from </a:t>
            </a:r>
            <a:r>
              <a:rPr lang="en-FR" b="1" dirty="0">
                <a:solidFill>
                  <a:schemeClr val="accent1"/>
                </a:solidFill>
              </a:rPr>
              <a:t>hand-crafted</a:t>
            </a:r>
            <a:r>
              <a:rPr lang="en-FR" dirty="0"/>
              <a:t> to </a:t>
            </a:r>
            <a:r>
              <a:rPr lang="en-FR" b="1" dirty="0">
                <a:solidFill>
                  <a:schemeClr val="accent1"/>
                </a:solidFill>
              </a:rPr>
              <a:t>data-driven</a:t>
            </a:r>
            <a:r>
              <a:rPr lang="en-FR" i="1" dirty="0"/>
              <a:t> </a:t>
            </a:r>
            <a:r>
              <a:rPr lang="en-FR" dirty="0"/>
              <a:t>solutions</a:t>
            </a:r>
          </a:p>
          <a:p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F07CCA-708F-0746-B0D4-AE39D41B8F20}"/>
              </a:ext>
            </a:extLst>
          </p:cNvPr>
          <p:cNvSpPr/>
          <p:nvPr/>
        </p:nvSpPr>
        <p:spPr>
          <a:xfrm>
            <a:off x="975542" y="2138901"/>
            <a:ext cx="3252385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9EDED1C-0DBE-124B-9941-AE9B254AB231}"/>
              </a:ext>
            </a:extLst>
          </p:cNvPr>
          <p:cNvSpPr/>
          <p:nvPr/>
        </p:nvSpPr>
        <p:spPr>
          <a:xfrm>
            <a:off x="7106766" y="2138901"/>
            <a:ext cx="3252385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DFB14-0356-7447-A49E-FD4E26D24832}"/>
              </a:ext>
            </a:extLst>
          </p:cNvPr>
          <p:cNvSpPr txBox="1"/>
          <p:nvPr/>
        </p:nvSpPr>
        <p:spPr>
          <a:xfrm>
            <a:off x="1454955" y="2298132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>
                    <a:lumMod val="50000"/>
                  </a:schemeClr>
                </a:solidFill>
              </a:rPr>
              <a:t>Hand-crafted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FE343-AB94-CE46-8412-6111BA1B8861}"/>
              </a:ext>
            </a:extLst>
          </p:cNvPr>
          <p:cNvSpPr txBox="1"/>
          <p:nvPr/>
        </p:nvSpPr>
        <p:spPr>
          <a:xfrm>
            <a:off x="7835469" y="2297929"/>
            <a:ext cx="179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>
                <a:solidFill>
                  <a:schemeClr val="accent1">
                    <a:lumMod val="50000"/>
                  </a:schemeClr>
                </a:solidFill>
              </a:rPr>
              <a:t>Learned features</a:t>
            </a:r>
          </a:p>
        </p:txBody>
      </p:sp>
      <p:pic>
        <p:nvPicPr>
          <p:cNvPr id="15" name="Picture 14" descr="A silhouette of a person&#10;&#10;Description automatically generated">
            <a:extLst>
              <a:ext uri="{FF2B5EF4-FFF2-40B4-BE49-F238E27FC236}">
                <a16:creationId xmlns:a16="http://schemas.microsoft.com/office/drawing/2014/main" id="{48D87CA6-011F-2B49-8077-7B9E64D29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7" r="1546" b="27248"/>
          <a:stretch/>
        </p:blipFill>
        <p:spPr>
          <a:xfrm>
            <a:off x="1781153" y="3746329"/>
            <a:ext cx="1027572" cy="109843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232E23D-EF5B-3D42-8D56-3EB6D35B5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19" y="3662080"/>
            <a:ext cx="512755" cy="511196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FC49A21D-7FF5-F34C-BCA6-F6CAA31ED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036" y="3966246"/>
            <a:ext cx="1087686" cy="65859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296898-AABE-2C49-B0DA-0427BE9266CE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593151" y="3066509"/>
            <a:ext cx="0" cy="33111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6305525-1980-DD4C-83D9-061ECEA22F9D}"/>
              </a:ext>
            </a:extLst>
          </p:cNvPr>
          <p:cNvSpPr/>
          <p:nvPr/>
        </p:nvSpPr>
        <p:spPr>
          <a:xfrm>
            <a:off x="1254307" y="3397622"/>
            <a:ext cx="2677688" cy="1775011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9F042B-33C5-3D4E-8FCF-07F5C9F8417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593151" y="5172633"/>
            <a:ext cx="0" cy="33111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AEB69C-1B3B-FD40-A807-63308227401F}"/>
              </a:ext>
            </a:extLst>
          </p:cNvPr>
          <p:cNvSpPr txBox="1"/>
          <p:nvPr/>
        </p:nvSpPr>
        <p:spPr>
          <a:xfrm>
            <a:off x="2027247" y="271628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F8B36-DDD7-C641-9396-822FEBAEA890}"/>
              </a:ext>
            </a:extLst>
          </p:cNvPr>
          <p:cNvSpPr txBox="1"/>
          <p:nvPr/>
        </p:nvSpPr>
        <p:spPr>
          <a:xfrm>
            <a:off x="1751530" y="548463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9179E0-6885-E847-B1FE-5E7E161195B8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730779" y="3066511"/>
            <a:ext cx="0" cy="33111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6092B15-ADA7-004A-A959-010F69B2706A}"/>
              </a:ext>
            </a:extLst>
          </p:cNvPr>
          <p:cNvSpPr/>
          <p:nvPr/>
        </p:nvSpPr>
        <p:spPr>
          <a:xfrm>
            <a:off x="7391935" y="3397624"/>
            <a:ext cx="2677688" cy="1775011"/>
          </a:xfrm>
          <a:prstGeom prst="round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D50DBB-8689-1847-8A6E-17A89C5CA30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730779" y="5172635"/>
            <a:ext cx="0" cy="331113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E354002-DB54-6643-98FF-3540BEA1A68C}"/>
              </a:ext>
            </a:extLst>
          </p:cNvPr>
          <p:cNvSpPr txBox="1"/>
          <p:nvPr/>
        </p:nvSpPr>
        <p:spPr>
          <a:xfrm>
            <a:off x="8164875" y="271628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EE2BD2-7AF3-204D-A838-93BC2CD63530}"/>
              </a:ext>
            </a:extLst>
          </p:cNvPr>
          <p:cNvSpPr txBox="1"/>
          <p:nvPr/>
        </p:nvSpPr>
        <p:spPr>
          <a:xfrm>
            <a:off x="7889158" y="548463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6C9473-E195-204E-8B18-B57FD3285237}"/>
              </a:ext>
            </a:extLst>
          </p:cNvPr>
          <p:cNvSpPr txBox="1"/>
          <p:nvPr/>
        </p:nvSpPr>
        <p:spPr>
          <a:xfrm>
            <a:off x="8539682" y="409551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E5F4EB13-4B65-5A48-BFD8-6F4E4C3EE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60" y="3815984"/>
            <a:ext cx="962956" cy="96002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E369778-220B-A64F-92E8-7648DC134213}"/>
              </a:ext>
            </a:extLst>
          </p:cNvPr>
          <p:cNvSpPr/>
          <p:nvPr/>
        </p:nvSpPr>
        <p:spPr>
          <a:xfrm>
            <a:off x="4695796" y="3713365"/>
            <a:ext cx="1943100" cy="80276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29043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Online unsupervised domain adaptation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D5AFBF83-CFB3-DE40-90D7-5CDC7C9921C9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78" y="1697422"/>
                <a:ext cx="11524646" cy="4622698"/>
              </a:xfrm>
              <a:prstGeom prst="rect">
                <a:avLst/>
              </a:prstGeom>
            </p:spPr>
            <p:txBody>
              <a:bodyPr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b="0" i="0" kern="1200">
                    <a:solidFill>
                      <a:schemeClr val="accent1">
                        <a:lumMod val="50000"/>
                      </a:schemeClr>
                    </a:solidFill>
                    <a:latin typeface="Helvetica" pitchFamily="2" charset="0"/>
                    <a:ea typeface="+mn-ea"/>
                    <a:cs typeface="Futura Medium" panose="020B0602020204020303" pitchFamily="34" charset="-79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The goal is adapting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frame-by-frame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 to sequences of </a:t>
                </a:r>
                <a:r>
                  <a:rPr lang="en-FR" sz="1600" b="1" dirty="0">
                    <a:solidFill>
                      <a:schemeClr val="accent1"/>
                    </a:solidFill>
                    <a:latin typeface="Helvetica" pitchFamily="2" charset="0"/>
                  </a:rPr>
                  <a:t>temporally correlated, unlabeled samples</a:t>
                </a:r>
                <a:r>
                  <a:rPr lang="en-FR" sz="1600" dirty="0">
                    <a:solidFill>
                      <a:schemeClr val="tx2"/>
                    </a:solidFill>
                    <a:latin typeface="Helvetica" pitchFamily="2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1600" dirty="0">
                    <a:solidFill>
                      <a:schemeClr val="tx2"/>
                    </a:solidFill>
                  </a:rPr>
                  <a:t>Each sample from the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GB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GB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FR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~ </m:t>
                        </m:r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FR" sz="1600" dirty="0">
                    <a:solidFill>
                      <a:schemeClr val="tx2"/>
                    </a:solidFill>
                  </a:rPr>
                  <a:t> represents an adaptation problem itself.</a:t>
                </a:r>
                <a:endParaRPr lang="en-FR" sz="1600" dirty="0">
                  <a:solidFill>
                    <a:schemeClr val="tx2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Subtitle 3">
                <a:extLst>
                  <a:ext uri="{FF2B5EF4-FFF2-40B4-BE49-F238E27FC236}">
                    <a16:creationId xmlns:a16="http://schemas.microsoft.com/office/drawing/2014/main" id="{DBBCA838-671F-D443-9092-BE2A4AD2D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78" y="1697422"/>
                <a:ext cx="11524646" cy="4622698"/>
              </a:xfrm>
              <a:prstGeom prst="rect">
                <a:avLst/>
              </a:prstGeom>
              <a:blipFill>
                <a:blip r:embed="rId2"/>
                <a:stretch>
                  <a:fillRect l="-220" t="-82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D2B65B-95D2-F345-9415-E96856A59E49}"/>
              </a:ext>
            </a:extLst>
          </p:cNvPr>
          <p:cNvSpPr/>
          <p:nvPr/>
        </p:nvSpPr>
        <p:spPr>
          <a:xfrm>
            <a:off x="559778" y="2483610"/>
            <a:ext cx="9869994" cy="375765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C9FD9F-0336-6844-9C73-4752B2DA8680}"/>
              </a:ext>
            </a:extLst>
          </p:cNvPr>
          <p:cNvSpPr txBox="1"/>
          <p:nvPr/>
        </p:nvSpPr>
        <p:spPr>
          <a:xfrm>
            <a:off x="1854923" y="6512760"/>
            <a:ext cx="8468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900" b="1" dirty="0">
                <a:solidFill>
                  <a:schemeClr val="accent1"/>
                </a:solidFill>
                <a:latin typeface="Helvetica" pitchFamily="2" charset="0"/>
              </a:rPr>
              <a:t>[OASIS]</a:t>
            </a:r>
            <a:r>
              <a:rPr lang="en-FR" sz="900" b="1" dirty="0">
                <a:solidFill>
                  <a:schemeClr val="tx2"/>
                </a:solidFill>
                <a:latin typeface="Helvetica" pitchFamily="2" charset="0"/>
              </a:rPr>
              <a:t> Volpi R., De Jorge P., Larlus D. and Csurka G., “On the Road to Online Adaptation for Semantic Image Segmentation”, </a:t>
            </a:r>
            <a:r>
              <a:rPr lang="en-FR" sz="900" b="1" i="1" dirty="0">
                <a:solidFill>
                  <a:schemeClr val="tx2"/>
                </a:solidFill>
                <a:latin typeface="Helvetica" pitchFamily="2" charset="0"/>
              </a:rPr>
              <a:t>to appear at CVPR 2022</a:t>
            </a:r>
            <a:endParaRPr lang="en-FR" sz="900" b="1" dirty="0">
              <a:solidFill>
                <a:schemeClr val="tx2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1CBE41-1BD7-B844-8AC2-759266C925BF}"/>
              </a:ext>
            </a:extLst>
          </p:cNvPr>
          <p:cNvSpPr txBox="1"/>
          <p:nvPr/>
        </p:nvSpPr>
        <p:spPr>
          <a:xfrm>
            <a:off x="4352553" y="2483610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600" b="1" dirty="0">
                <a:solidFill>
                  <a:schemeClr val="tx2"/>
                </a:solidFill>
                <a:latin typeface="Helvetica" pitchFamily="2" charset="0"/>
              </a:rPr>
              <a:t>Some results…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76A29-D9FF-654E-804E-FFDAD40B5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51" y="2822164"/>
            <a:ext cx="8828791" cy="33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Wrapping-up…</a:t>
            </a:r>
          </a:p>
        </p:txBody>
      </p:sp>
      <p:pic>
        <p:nvPicPr>
          <p:cNvPr id="8" name="Picture 7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E4CFADE7-CDB5-B840-977B-AD91FB05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16" y="2046184"/>
            <a:ext cx="4916366" cy="3277577"/>
          </a:xfrm>
          <a:prstGeom prst="roundRect">
            <a:avLst>
              <a:gd name="adj" fmla="val 4976"/>
            </a:avLst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6DAF50-2243-F64B-9827-1C95190AFFA7}"/>
              </a:ext>
            </a:extLst>
          </p:cNvPr>
          <p:cNvSpPr/>
          <p:nvPr/>
        </p:nvSpPr>
        <p:spPr>
          <a:xfrm>
            <a:off x="525909" y="1545022"/>
            <a:ext cx="5175176" cy="4655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BDB84A-5CBE-4F4D-9372-F57FFC7288A2}"/>
              </a:ext>
            </a:extLst>
          </p:cNvPr>
          <p:cNvSpPr/>
          <p:nvPr/>
        </p:nvSpPr>
        <p:spPr>
          <a:xfrm>
            <a:off x="709010" y="1905061"/>
            <a:ext cx="49920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Many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formulations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 and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family of methods 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to start from in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continual learning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338DF-37DE-F54E-BAB2-0B71E358CCA2}"/>
              </a:ext>
            </a:extLst>
          </p:cNvPr>
          <p:cNvSpPr/>
          <p:nvPr/>
        </p:nvSpPr>
        <p:spPr>
          <a:xfrm>
            <a:off x="709011" y="2715707"/>
            <a:ext cx="4916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The main issue that the community is focusing on is still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catastrophic forgetting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.</a:t>
            </a: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27A794-CB3A-6340-87CD-22D119643E5E}"/>
              </a:ext>
            </a:extLst>
          </p:cNvPr>
          <p:cNvSpPr/>
          <p:nvPr/>
        </p:nvSpPr>
        <p:spPr>
          <a:xfrm>
            <a:off x="709010" y="4583221"/>
            <a:ext cx="4916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We have found several CL sub-problems that are interesting within the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computer vision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 sphere.</a:t>
            </a:r>
            <a:endParaRPr lang="en-FR" sz="1600" b="1" dirty="0">
              <a:solidFill>
                <a:schemeClr val="accent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F412E-984A-BE4D-BB9F-69DF0D00B7FB}"/>
              </a:ext>
            </a:extLst>
          </p:cNvPr>
          <p:cNvSpPr/>
          <p:nvPr/>
        </p:nvSpPr>
        <p:spPr>
          <a:xfrm>
            <a:off x="709011" y="3526353"/>
            <a:ext cx="49163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Methods that use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episodic memories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 perform better by large margins. Yet, trade-offs with memory overheads and privacy issues.</a:t>
            </a:r>
            <a:endParaRPr lang="en-FR" sz="1600" dirty="0">
              <a:solidFill>
                <a:schemeClr val="tx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36D695-9EA1-EC4D-89C6-6354FE85461B}"/>
              </a:ext>
            </a:extLst>
          </p:cNvPr>
          <p:cNvSpPr/>
          <p:nvPr/>
        </p:nvSpPr>
        <p:spPr>
          <a:xfrm>
            <a:off x="709010" y="5393867"/>
            <a:ext cx="49163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We don’t plan to stop researching on CL any soon, </a:t>
            </a:r>
            <a:r>
              <a:rPr lang="en-FR" sz="1600" b="1" dirty="0">
                <a:solidFill>
                  <a:schemeClr val="accent1"/>
                </a:solidFill>
                <a:latin typeface="Helvetica" pitchFamily="2" charset="0"/>
              </a:rPr>
              <a:t>feel free to reach out about this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</a:rPr>
              <a:t> </a:t>
            </a:r>
            <a:r>
              <a:rPr lang="en-FR" sz="1600" dirty="0">
                <a:solidFill>
                  <a:schemeClr val="tx2"/>
                </a:solidFill>
                <a:latin typeface="Helvetica" pitchFamily="2" charset="0"/>
                <a:sym typeface="Wingdings" pitchFamily="2" charset="2"/>
              </a:rPr>
              <a:t>;-)</a:t>
            </a:r>
            <a:endParaRPr lang="en-FR" sz="16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C2C935-D553-5E93-6F06-E7FF10A41ED2}"/>
              </a:ext>
            </a:extLst>
          </p:cNvPr>
          <p:cNvSpPr txBox="1"/>
          <p:nvPr/>
        </p:nvSpPr>
        <p:spPr>
          <a:xfrm>
            <a:off x="8040111" y="4960699"/>
            <a:ext cx="208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(image from Shutterstock)</a:t>
            </a:r>
          </a:p>
        </p:txBody>
      </p:sp>
    </p:spTree>
    <p:extLst>
      <p:ext uri="{BB962C8B-B14F-4D97-AF65-F5344CB8AC3E}">
        <p14:creationId xmlns:p14="http://schemas.microsoft.com/office/powerpoint/2010/main" val="23999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96D19C-1432-2044-84A5-D1520491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Acknowledgments</a:t>
            </a:r>
            <a:endParaRPr lang="en-FR" dirty="0"/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8D4E1-D3CD-7640-9299-6486B0E3D3C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45010" y="6444251"/>
            <a:ext cx="488576" cy="224118"/>
          </a:xfrm>
        </p:spPr>
        <p:txBody>
          <a:bodyPr/>
          <a:lstStyle/>
          <a:p>
            <a:fld id="{53347DD2-0C6B-4CE9-AABE-24EBC0FB15E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4" name="Subtitle 3">
            <a:extLst>
              <a:ext uri="{FF2B5EF4-FFF2-40B4-BE49-F238E27FC236}">
                <a16:creationId xmlns:a16="http://schemas.microsoft.com/office/drawing/2014/main" id="{F5316E9E-C9E4-9843-9680-73A03284DF82}"/>
              </a:ext>
            </a:extLst>
          </p:cNvPr>
          <p:cNvSpPr txBox="1">
            <a:spLocks/>
          </p:cNvSpPr>
          <p:nvPr/>
        </p:nvSpPr>
        <p:spPr>
          <a:xfrm>
            <a:off x="407378" y="1545022"/>
            <a:ext cx="11524646" cy="46226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accent1">
                    <a:lumMod val="50000"/>
                  </a:schemeClr>
                </a:solidFill>
                <a:latin typeface="Helvetica" pitchFamily="2" charset="0"/>
                <a:ea typeface="+mn-ea"/>
                <a:cs typeface="Futura Medium" panose="020B0602020204020303" pitchFamily="34" charset="-79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FR" sz="1600" dirty="0">
              <a:solidFill>
                <a:schemeClr val="tx2"/>
              </a:solidFill>
              <a:latin typeface="Helvetica" pitchFamily="2" charset="0"/>
            </a:endParaRPr>
          </a:p>
        </p:txBody>
      </p:sp>
      <p:pic>
        <p:nvPicPr>
          <p:cNvPr id="8" name="Picture 7" descr="A picture containing indoor, table, desk, computer&#10;&#10;Description automatically generated">
            <a:extLst>
              <a:ext uri="{FF2B5EF4-FFF2-40B4-BE49-F238E27FC236}">
                <a16:creationId xmlns:a16="http://schemas.microsoft.com/office/drawing/2014/main" id="{E05011D8-3BD5-A24D-8F06-7792E951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116" y="2046184"/>
            <a:ext cx="4916366" cy="3277577"/>
          </a:xfrm>
          <a:prstGeom prst="roundRect">
            <a:avLst>
              <a:gd name="adj" fmla="val 4976"/>
            </a:avLst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506B99-0E3D-CA41-AC3D-22CFF75122E1}"/>
              </a:ext>
            </a:extLst>
          </p:cNvPr>
          <p:cNvSpPr txBox="1"/>
          <p:nvPr/>
        </p:nvSpPr>
        <p:spPr>
          <a:xfrm>
            <a:off x="8040111" y="4960699"/>
            <a:ext cx="2086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>
                <a:solidFill>
                  <a:schemeClr val="bg1"/>
                </a:solidFill>
              </a:rPr>
              <a:t>(image from Shutterstock)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AD117E-01A9-9F46-8040-6CBE26DAA4F3}"/>
              </a:ext>
            </a:extLst>
          </p:cNvPr>
          <p:cNvSpPr/>
          <p:nvPr/>
        </p:nvSpPr>
        <p:spPr>
          <a:xfrm>
            <a:off x="525909" y="1545022"/>
            <a:ext cx="5175176" cy="462269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1" name="Picture 2" descr="olaris">
            <a:extLst>
              <a:ext uri="{FF2B5EF4-FFF2-40B4-BE49-F238E27FC236}">
                <a16:creationId xmlns:a16="http://schemas.microsoft.com/office/drawing/2014/main" id="{78BD601A-8B45-C841-AE10-175D10ABC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42" y="5026834"/>
            <a:ext cx="1368904" cy="9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D17C73-FC76-0F47-ABCE-72427C1FC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03" y="5218412"/>
            <a:ext cx="2795712" cy="592932"/>
          </a:xfrm>
          <a:prstGeom prst="rect">
            <a:avLst/>
          </a:prstGeom>
        </p:spPr>
      </p:pic>
      <p:pic>
        <p:nvPicPr>
          <p:cNvPr id="13" name="Picture 2" descr="ésar Roberto De Souza">
            <a:extLst>
              <a:ext uri="{FF2B5EF4-FFF2-40B4-BE49-F238E27FC236}">
                <a16:creationId xmlns:a16="http://schemas.microsoft.com/office/drawing/2014/main" id="{92C5DC17-84EB-C24F-B021-773830D2A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" y="2172053"/>
            <a:ext cx="1018087" cy="10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nnis Kalantidis">
            <a:extLst>
              <a:ext uri="{FF2B5EF4-FFF2-40B4-BE49-F238E27FC236}">
                <a16:creationId xmlns:a16="http://schemas.microsoft.com/office/drawing/2014/main" id="{5EC279BD-3C5B-BE4D-BBC9-4035D8A9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  <a14:imgEffect>
                      <a14:brightnessContrast bright="5000" contras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26" y="3466004"/>
            <a:ext cx="1018087" cy="10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briela Csurka Khedari">
            <a:extLst>
              <a:ext uri="{FF2B5EF4-FFF2-40B4-BE49-F238E27FC236}">
                <a16:creationId xmlns:a16="http://schemas.microsoft.com/office/drawing/2014/main" id="{1A4AB907-9174-9C45-87F4-8BEE55CC2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651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40" y="2171956"/>
            <a:ext cx="1018087" cy="10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gory Rogez">
            <a:extLst>
              <a:ext uri="{FF2B5EF4-FFF2-40B4-BE49-F238E27FC236}">
                <a16:creationId xmlns:a16="http://schemas.microsoft.com/office/drawing/2014/main" id="{E5C0AB99-5543-544A-9657-81E28BBF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36" y="3476707"/>
            <a:ext cx="1018087" cy="10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ane Larlus">
            <a:extLst>
              <a:ext uri="{FF2B5EF4-FFF2-40B4-BE49-F238E27FC236}">
                <a16:creationId xmlns:a16="http://schemas.microsoft.com/office/drawing/2014/main" id="{F518B589-6410-6640-AFC1-4C78F856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426" y="2171956"/>
            <a:ext cx="1018087" cy="101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u De Jorge">
            <a:extLst>
              <a:ext uri="{FF2B5EF4-FFF2-40B4-BE49-F238E27FC236}">
                <a16:creationId xmlns:a16="http://schemas.microsoft.com/office/drawing/2014/main" id="{07970BB3-E0DD-1E4B-AE57-08BA3C45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24" y="3472233"/>
            <a:ext cx="1034127" cy="101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C3393-6690-16DA-E6ED-E9E518461E7F}"/>
              </a:ext>
            </a:extLst>
          </p:cNvPr>
          <p:cNvSpPr txBox="1"/>
          <p:nvPr/>
        </p:nvSpPr>
        <p:spPr>
          <a:xfrm>
            <a:off x="1099953" y="3159806"/>
            <a:ext cx="10583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Cesar de Souza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75B77-2DF8-3530-DAE0-3B10C9240ED7}"/>
              </a:ext>
            </a:extLst>
          </p:cNvPr>
          <p:cNvSpPr txBox="1"/>
          <p:nvPr/>
        </p:nvSpPr>
        <p:spPr>
          <a:xfrm>
            <a:off x="2547021" y="3159806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Diane Larlus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8395CF-D576-D03C-AED6-993ED49271DA}"/>
              </a:ext>
            </a:extLst>
          </p:cNvPr>
          <p:cNvSpPr txBox="1"/>
          <p:nvPr/>
        </p:nvSpPr>
        <p:spPr>
          <a:xfrm>
            <a:off x="3826293" y="3159806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Gabriela Csurka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F6BFA-6182-BA59-63A9-3E6AA99E5797}"/>
              </a:ext>
            </a:extLst>
          </p:cNvPr>
          <p:cNvSpPr txBox="1"/>
          <p:nvPr/>
        </p:nvSpPr>
        <p:spPr>
          <a:xfrm>
            <a:off x="1101458" y="4481774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Grégory Rogez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3B7536-BDB2-C162-2675-B9C1F57B0EA3}"/>
              </a:ext>
            </a:extLst>
          </p:cNvPr>
          <p:cNvSpPr txBox="1"/>
          <p:nvPr/>
        </p:nvSpPr>
        <p:spPr>
          <a:xfrm>
            <a:off x="2409807" y="4481774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Yannis Kalantidis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E887BD-F323-BF84-407E-85F4E41B147A}"/>
              </a:ext>
            </a:extLst>
          </p:cNvPr>
          <p:cNvSpPr txBox="1"/>
          <p:nvPr/>
        </p:nvSpPr>
        <p:spPr>
          <a:xfrm>
            <a:off x="3899457" y="4481774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100" b="1" dirty="0"/>
              <a:t>Pau de Jorge</a:t>
            </a:r>
          </a:p>
        </p:txBody>
      </p:sp>
    </p:spTree>
    <p:extLst>
      <p:ext uri="{BB962C8B-B14F-4D97-AF65-F5344CB8AC3E}">
        <p14:creationId xmlns:p14="http://schemas.microsoft.com/office/powerpoint/2010/main" val="2668151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“standard” supervised learning paradigm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A revolution happened by switching from </a:t>
            </a:r>
            <a:r>
              <a:rPr lang="en-FR" b="1" dirty="0">
                <a:solidFill>
                  <a:schemeClr val="accent1"/>
                </a:solidFill>
              </a:rPr>
              <a:t>hand-crafted</a:t>
            </a:r>
            <a:r>
              <a:rPr lang="en-FR" dirty="0"/>
              <a:t> to </a:t>
            </a:r>
            <a:r>
              <a:rPr lang="en-FR" b="1" dirty="0">
                <a:solidFill>
                  <a:schemeClr val="accent1"/>
                </a:solidFill>
              </a:rPr>
              <a:t>data-driven</a:t>
            </a:r>
            <a:r>
              <a:rPr lang="en-FR" i="1" dirty="0"/>
              <a:t> </a:t>
            </a:r>
            <a:r>
              <a:rPr lang="en-FR" dirty="0"/>
              <a:t>solutions</a:t>
            </a:r>
          </a:p>
          <a:p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F07CCA-708F-0746-B0D4-AE39D41B8F20}"/>
              </a:ext>
            </a:extLst>
          </p:cNvPr>
          <p:cNvSpPr/>
          <p:nvPr/>
        </p:nvSpPr>
        <p:spPr>
          <a:xfrm>
            <a:off x="503923" y="2138901"/>
            <a:ext cx="11280697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0217610-6A63-6D4F-992A-A2996027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0" y="2789432"/>
            <a:ext cx="5790112" cy="231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C47FF-905E-904D-BBE3-8901736DFD13}"/>
              </a:ext>
            </a:extLst>
          </p:cNvPr>
          <p:cNvSpPr/>
          <p:nvPr/>
        </p:nvSpPr>
        <p:spPr>
          <a:xfrm>
            <a:off x="8734698" y="2935877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CAB98F34-4183-B24D-B408-12F686268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39" y="4297962"/>
            <a:ext cx="3291840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18AC78-5342-B845-8C30-982D64492ACE}"/>
              </a:ext>
            </a:extLst>
          </p:cNvPr>
          <p:cNvSpPr/>
          <p:nvPr/>
        </p:nvSpPr>
        <p:spPr>
          <a:xfrm>
            <a:off x="9322530" y="2935877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DE1D3E-4B8D-6D41-890E-910E74C25572}"/>
              </a:ext>
            </a:extLst>
          </p:cNvPr>
          <p:cNvSpPr/>
          <p:nvPr/>
        </p:nvSpPr>
        <p:spPr>
          <a:xfrm>
            <a:off x="9910362" y="2935877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40" name="Picture 10" descr="ROCm: Machine Learning | AMD">
            <a:extLst>
              <a:ext uri="{FF2B5EF4-FFF2-40B4-BE49-F238E27FC236}">
                <a16:creationId xmlns:a16="http://schemas.microsoft.com/office/drawing/2014/main" id="{1B82E1F0-4E91-3F4A-AFFF-4C686C48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668" y="4627146"/>
            <a:ext cx="371138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2A10AC-97B2-FD45-BA0D-B779E52AF7A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299269" y="3429000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78FD9-3FDF-A548-87CB-FCE063923C0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302247" y="3429000"/>
            <a:ext cx="3657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1FD964-92A9-C543-9F52-56136C140DC2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9126583" y="3429000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0F2F02-BF62-8A4D-B290-1D3537564342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14415" y="3429000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DB42412-FB77-7642-B689-1FF335A9FEE7}"/>
              </a:ext>
            </a:extLst>
          </p:cNvPr>
          <p:cNvSpPr txBox="1"/>
          <p:nvPr/>
        </p:nvSpPr>
        <p:spPr>
          <a:xfrm>
            <a:off x="8169384" y="2497439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(y</a:t>
            </a:r>
            <a:r>
              <a:rPr lang="en-FR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our favorite neural net)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208620-4A0B-3948-B36D-0A07EE1C685E}"/>
              </a:ext>
            </a:extLst>
          </p:cNvPr>
          <p:cNvSpPr txBox="1"/>
          <p:nvPr/>
        </p:nvSpPr>
        <p:spPr>
          <a:xfrm>
            <a:off x="6851569" y="3577607"/>
            <a:ext cx="673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+</a:t>
            </a:r>
            <a:endParaRPr lang="en-FR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8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“standard” supervised learning paradigm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A revolution happened by switching from </a:t>
            </a:r>
            <a:r>
              <a:rPr lang="en-FR" b="1" dirty="0">
                <a:solidFill>
                  <a:schemeClr val="accent1"/>
                </a:solidFill>
              </a:rPr>
              <a:t>hand-crafted</a:t>
            </a:r>
            <a:r>
              <a:rPr lang="en-FR" dirty="0"/>
              <a:t> to </a:t>
            </a:r>
            <a:r>
              <a:rPr lang="en-FR" b="1" dirty="0">
                <a:solidFill>
                  <a:schemeClr val="accent1"/>
                </a:solidFill>
              </a:rPr>
              <a:t>data-driven</a:t>
            </a:r>
            <a:r>
              <a:rPr lang="en-FR" i="1" dirty="0"/>
              <a:t> </a:t>
            </a:r>
            <a:r>
              <a:rPr lang="en-FR" dirty="0"/>
              <a:t>solutions</a:t>
            </a:r>
          </a:p>
          <a:p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F07CCA-708F-0746-B0D4-AE39D41B8F20}"/>
              </a:ext>
            </a:extLst>
          </p:cNvPr>
          <p:cNvSpPr/>
          <p:nvPr/>
        </p:nvSpPr>
        <p:spPr>
          <a:xfrm>
            <a:off x="503923" y="2138901"/>
            <a:ext cx="11280697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0217610-6A63-6D4F-992A-A29960272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43" y="2386509"/>
            <a:ext cx="2748200" cy="10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C47FF-905E-904D-BBE3-8901736DFD13}"/>
              </a:ext>
            </a:extLst>
          </p:cNvPr>
          <p:cNvSpPr/>
          <p:nvPr/>
        </p:nvSpPr>
        <p:spPr>
          <a:xfrm>
            <a:off x="8783814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18AC78-5342-B845-8C30-982D64492ACE}"/>
              </a:ext>
            </a:extLst>
          </p:cNvPr>
          <p:cNvSpPr/>
          <p:nvPr/>
        </p:nvSpPr>
        <p:spPr>
          <a:xfrm>
            <a:off x="9371646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DE1D3E-4B8D-6D41-890E-910E74C25572}"/>
              </a:ext>
            </a:extLst>
          </p:cNvPr>
          <p:cNvSpPr/>
          <p:nvPr/>
        </p:nvSpPr>
        <p:spPr>
          <a:xfrm>
            <a:off x="9959478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2A10AC-97B2-FD45-BA0D-B779E52AF7A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348385" y="5312978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78FD9-3FDF-A548-87CB-FCE063923C0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351363" y="5312978"/>
            <a:ext cx="3657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1FD964-92A9-C543-9F52-56136C140DC2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9175699" y="5312978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0F2F02-BF62-8A4D-B290-1D3537564342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63531" y="5312978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DB42412-FB77-7642-B689-1FF335A9FEE7}"/>
              </a:ext>
            </a:extLst>
          </p:cNvPr>
          <p:cNvSpPr txBox="1"/>
          <p:nvPr/>
        </p:nvSpPr>
        <p:spPr>
          <a:xfrm>
            <a:off x="8224804" y="424000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(y</a:t>
            </a:r>
            <a:r>
              <a:rPr lang="en-FR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our favorite neural net)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208620-4A0B-3948-B36D-0A07EE1C685E}"/>
              </a:ext>
            </a:extLst>
          </p:cNvPr>
          <p:cNvSpPr txBox="1"/>
          <p:nvPr/>
        </p:nvSpPr>
        <p:spPr>
          <a:xfrm>
            <a:off x="9327888" y="3485789"/>
            <a:ext cx="673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+</a:t>
            </a:r>
            <a:endParaRPr lang="en-FR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DA03-51F2-8A42-B335-E131F5D1CFFA}"/>
              </a:ext>
            </a:extLst>
          </p:cNvPr>
          <p:cNvSpPr txBox="1"/>
          <p:nvPr/>
        </p:nvSpPr>
        <p:spPr>
          <a:xfrm>
            <a:off x="934705" y="2557331"/>
            <a:ext cx="296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Helvetica" pitchFamily="2" charset="0"/>
              </a:rPr>
              <a:t>Typical ingredients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5E664-6B92-6941-953C-DC4588574F6E}"/>
              </a:ext>
            </a:extLst>
          </p:cNvPr>
          <p:cNvSpPr txBox="1"/>
          <p:nvPr/>
        </p:nvSpPr>
        <p:spPr>
          <a:xfrm>
            <a:off x="934704" y="3288020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Huge data availability (often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labeled</a:t>
            </a: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)</a:t>
            </a:r>
            <a:endParaRPr lang="en-FR" b="1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C7B70-BB09-D841-886A-6F2659A9AF99}"/>
              </a:ext>
            </a:extLst>
          </p:cNvPr>
          <p:cNvSpPr txBox="1"/>
          <p:nvPr/>
        </p:nvSpPr>
        <p:spPr>
          <a:xfrm>
            <a:off x="934704" y="3818659"/>
            <a:ext cx="429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Time and computational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resources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2B285-564A-1345-8331-2FAAF746B333}"/>
              </a:ext>
            </a:extLst>
          </p:cNvPr>
          <p:cNvSpPr txBox="1"/>
          <p:nvPr/>
        </p:nvSpPr>
        <p:spPr>
          <a:xfrm>
            <a:off x="934704" y="4345418"/>
            <a:ext cx="629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Offline training / seeing each sample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again and again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8E219-DA70-2947-9D6B-DC72C5A05012}"/>
              </a:ext>
            </a:extLst>
          </p:cNvPr>
          <p:cNvSpPr txBox="1"/>
          <p:nvPr/>
        </p:nvSpPr>
        <p:spPr>
          <a:xfrm>
            <a:off x="934704" y="4876515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Assumption of an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iid world</a:t>
            </a:r>
          </a:p>
        </p:txBody>
      </p:sp>
    </p:spTree>
    <p:extLst>
      <p:ext uri="{BB962C8B-B14F-4D97-AF65-F5344CB8AC3E}">
        <p14:creationId xmlns:p14="http://schemas.microsoft.com/office/powerpoint/2010/main" val="168787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The self-supervised learning paradigm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A revolution happened by switching from </a:t>
            </a:r>
            <a:r>
              <a:rPr lang="en-FR" b="1" dirty="0">
                <a:solidFill>
                  <a:schemeClr val="accent1"/>
                </a:solidFill>
              </a:rPr>
              <a:t>hand-crafted</a:t>
            </a:r>
            <a:r>
              <a:rPr lang="en-FR" dirty="0"/>
              <a:t> to </a:t>
            </a:r>
            <a:r>
              <a:rPr lang="en-FR" b="1" dirty="0">
                <a:solidFill>
                  <a:schemeClr val="accent1"/>
                </a:solidFill>
              </a:rPr>
              <a:t>data-driven</a:t>
            </a:r>
            <a:r>
              <a:rPr lang="en-FR" i="1" dirty="0"/>
              <a:t> </a:t>
            </a:r>
            <a:r>
              <a:rPr lang="en-FR" dirty="0"/>
              <a:t>solutions</a:t>
            </a:r>
          </a:p>
          <a:p>
            <a:endParaRPr lang="en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F07CCA-708F-0746-B0D4-AE39D41B8F20}"/>
              </a:ext>
            </a:extLst>
          </p:cNvPr>
          <p:cNvSpPr/>
          <p:nvPr/>
        </p:nvSpPr>
        <p:spPr>
          <a:xfrm>
            <a:off x="503923" y="2138901"/>
            <a:ext cx="11280697" cy="3943847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96C47FF-905E-904D-BBE3-8901736DFD13}"/>
              </a:ext>
            </a:extLst>
          </p:cNvPr>
          <p:cNvSpPr/>
          <p:nvPr/>
        </p:nvSpPr>
        <p:spPr>
          <a:xfrm>
            <a:off x="8783814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18AC78-5342-B845-8C30-982D64492ACE}"/>
              </a:ext>
            </a:extLst>
          </p:cNvPr>
          <p:cNvSpPr/>
          <p:nvPr/>
        </p:nvSpPr>
        <p:spPr>
          <a:xfrm>
            <a:off x="9371646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DE1D3E-4B8D-6D41-890E-910E74C25572}"/>
              </a:ext>
            </a:extLst>
          </p:cNvPr>
          <p:cNvSpPr/>
          <p:nvPr/>
        </p:nvSpPr>
        <p:spPr>
          <a:xfrm>
            <a:off x="9959478" y="4819855"/>
            <a:ext cx="391885" cy="9862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2A10AC-97B2-FD45-BA0D-B779E52AF7A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348385" y="5312978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1B78FD9-3FDF-A548-87CB-FCE063923C0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0351363" y="5312978"/>
            <a:ext cx="3657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1FD964-92A9-C543-9F52-56136C140DC2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9175699" y="5312978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C0F2F02-BF62-8A4D-B290-1D3537564342}"/>
              </a:ext>
            </a:extLst>
          </p:cNvPr>
          <p:cNvCxnSpPr>
            <a:cxnSpLocks/>
            <a:stCxn id="37" idx="3"/>
            <a:endCxn id="39" idx="1"/>
          </p:cNvCxnSpPr>
          <p:nvPr/>
        </p:nvCxnSpPr>
        <p:spPr>
          <a:xfrm>
            <a:off x="9763531" y="5312978"/>
            <a:ext cx="19594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DB42412-FB77-7642-B689-1FF335A9FEE7}"/>
              </a:ext>
            </a:extLst>
          </p:cNvPr>
          <p:cNvSpPr txBox="1"/>
          <p:nvPr/>
        </p:nvSpPr>
        <p:spPr>
          <a:xfrm>
            <a:off x="8224804" y="424000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(y</a:t>
            </a:r>
            <a:r>
              <a:rPr lang="en-FR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our favorite neural net)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208620-4A0B-3948-B36D-0A07EE1C685E}"/>
              </a:ext>
            </a:extLst>
          </p:cNvPr>
          <p:cNvSpPr txBox="1"/>
          <p:nvPr/>
        </p:nvSpPr>
        <p:spPr>
          <a:xfrm>
            <a:off x="9327888" y="3485789"/>
            <a:ext cx="673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b="1" dirty="0">
                <a:latin typeface="Microsoft New Tai Lue" panose="020B0502040204020203" pitchFamily="34" charset="0"/>
                <a:cs typeface="Microsoft New Tai Lue" panose="020B0502040204020203" pitchFamily="34" charset="0"/>
              </a:rPr>
              <a:t>+</a:t>
            </a:r>
            <a:endParaRPr lang="en-FR" b="1" dirty="0"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FDA03-51F2-8A42-B335-E131F5D1CFFA}"/>
              </a:ext>
            </a:extLst>
          </p:cNvPr>
          <p:cNvSpPr txBox="1"/>
          <p:nvPr/>
        </p:nvSpPr>
        <p:spPr>
          <a:xfrm>
            <a:off x="934705" y="2557331"/>
            <a:ext cx="296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>
                <a:solidFill>
                  <a:schemeClr val="accent1"/>
                </a:solidFill>
                <a:latin typeface="Helvetica" pitchFamily="2" charset="0"/>
              </a:rPr>
              <a:t>Typical ingredients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5E664-6B92-6941-953C-DC4588574F6E}"/>
              </a:ext>
            </a:extLst>
          </p:cNvPr>
          <p:cNvSpPr txBox="1"/>
          <p:nvPr/>
        </p:nvSpPr>
        <p:spPr>
          <a:xfrm>
            <a:off x="934704" y="3288020"/>
            <a:ext cx="576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Huge data availability (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unlabeled</a:t>
            </a: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) </a:t>
            </a:r>
            <a:r>
              <a:rPr lang="en-FR" b="1" strike="sngStrike" dirty="0">
                <a:solidFill>
                  <a:schemeClr val="bg2">
                    <a:lumMod val="90000"/>
                  </a:schemeClr>
                </a:solidFill>
                <a:latin typeface="Helvetica" pitchFamily="2" charset="0"/>
              </a:rPr>
              <a:t>(often labeled)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1C7B70-BB09-D841-886A-6F2659A9AF99}"/>
              </a:ext>
            </a:extLst>
          </p:cNvPr>
          <p:cNvSpPr txBox="1"/>
          <p:nvPr/>
        </p:nvSpPr>
        <p:spPr>
          <a:xfrm>
            <a:off x="934704" y="3818659"/>
            <a:ext cx="429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Time and computational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resources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42B285-564A-1345-8331-2FAAF746B333}"/>
              </a:ext>
            </a:extLst>
          </p:cNvPr>
          <p:cNvSpPr txBox="1"/>
          <p:nvPr/>
        </p:nvSpPr>
        <p:spPr>
          <a:xfrm>
            <a:off x="934704" y="4345418"/>
            <a:ext cx="6295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Offline training / seeing each sample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again and again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8E219-DA70-2947-9D6B-DC72C5A05012}"/>
              </a:ext>
            </a:extLst>
          </p:cNvPr>
          <p:cNvSpPr txBox="1"/>
          <p:nvPr/>
        </p:nvSpPr>
        <p:spPr>
          <a:xfrm>
            <a:off x="934704" y="4876515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b="1" dirty="0">
                <a:solidFill>
                  <a:schemeClr val="accent1">
                    <a:lumMod val="50000"/>
                  </a:schemeClr>
                </a:solidFill>
                <a:latin typeface="Helvetica" pitchFamily="2" charset="0"/>
              </a:rPr>
              <a:t>Assumption of an </a:t>
            </a:r>
            <a:r>
              <a:rPr lang="en-FR" b="1" dirty="0">
                <a:solidFill>
                  <a:schemeClr val="accent1"/>
                </a:solidFill>
                <a:latin typeface="Helvetica" pitchFamily="2" charset="0"/>
              </a:rPr>
              <a:t>iid world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094D90DC-4F53-E041-A9BE-D65099CC6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52" y="2249815"/>
            <a:ext cx="3518843" cy="140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33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90DA3-C3F6-4F4A-86AD-534A6E6B63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53347DD2-0C6B-4CE9-AABE-24EBC0FB15E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E4684E-0ED7-F74B-937A-ABDD15D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 parallel with human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202A60-DC2A-1147-8CEC-73E7FC1D2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379" y="1816327"/>
            <a:ext cx="10876920" cy="4021765"/>
          </a:xfrm>
        </p:spPr>
        <p:txBody>
          <a:bodyPr/>
          <a:lstStyle/>
          <a:p>
            <a:r>
              <a:rPr lang="en-FR" dirty="0"/>
              <a:t>In contrast, humans </a:t>
            </a:r>
            <a:r>
              <a:rPr lang="en-FR" b="1" dirty="0">
                <a:solidFill>
                  <a:schemeClr val="accent1"/>
                </a:solidFill>
              </a:rPr>
              <a:t>learn continuously</a:t>
            </a:r>
            <a:r>
              <a:rPr lang="en-FR" dirty="0"/>
              <a:t> by processing </a:t>
            </a:r>
            <a:r>
              <a:rPr lang="en-FR" b="1" dirty="0">
                <a:solidFill>
                  <a:schemeClr val="accent1"/>
                </a:solidFill>
              </a:rPr>
              <a:t>streams of samples</a:t>
            </a:r>
            <a:r>
              <a:rPr lang="en-FR" dirty="0"/>
              <a:t>.</a:t>
            </a:r>
          </a:p>
          <a:p>
            <a:endParaRPr lang="en-FR" dirty="0"/>
          </a:p>
          <a:p>
            <a:r>
              <a:rPr lang="en-FR" dirty="0"/>
              <a:t>We are very good </a:t>
            </a:r>
            <a:r>
              <a:rPr lang="en-FR" b="1" dirty="0">
                <a:solidFill>
                  <a:schemeClr val="accent1"/>
                </a:solidFill>
              </a:rPr>
              <a:t>few-shot learners</a:t>
            </a:r>
            <a:r>
              <a:rPr lang="en-FR" dirty="0"/>
              <a:t>, and can </a:t>
            </a:r>
            <a:r>
              <a:rPr lang="en-FR" b="1" dirty="0">
                <a:solidFill>
                  <a:schemeClr val="accent1"/>
                </a:solidFill>
              </a:rPr>
              <a:t>generalize to unfamiliar conditions</a:t>
            </a:r>
            <a:r>
              <a:rPr lang="en-FR" dirty="0"/>
              <a:t>.</a:t>
            </a:r>
          </a:p>
          <a:p>
            <a:endParaRPr lang="en-FR" dirty="0"/>
          </a:p>
          <a:p>
            <a:r>
              <a:rPr lang="en-FR" dirty="0"/>
              <a:t>We do extensive </a:t>
            </a:r>
            <a:r>
              <a:rPr lang="en-FR" b="1" dirty="0">
                <a:solidFill>
                  <a:schemeClr val="accent1"/>
                </a:solidFill>
              </a:rPr>
              <a:t>unsupervised learning</a:t>
            </a:r>
            <a:r>
              <a:rPr lang="en-FR" dirty="0"/>
              <a:t>.</a:t>
            </a:r>
          </a:p>
          <a:p>
            <a:endParaRPr lang="en-FR" dirty="0"/>
          </a:p>
          <a:p>
            <a:r>
              <a:rPr lang="en-FR" dirty="0"/>
              <a:t>In short, we don’t learn visual categories by staring again and again at annotated photos.  </a:t>
            </a:r>
          </a:p>
          <a:p>
            <a:endParaRPr lang="en-FR" dirty="0"/>
          </a:p>
          <a:p>
            <a:r>
              <a:rPr lang="en-FR" b="1" u="sng" dirty="0">
                <a:solidFill>
                  <a:schemeClr val="accent1"/>
                </a:solidFill>
              </a:rPr>
              <a:t>Note</a:t>
            </a:r>
            <a:r>
              <a:rPr lang="en-FR" b="1" dirty="0">
                <a:solidFill>
                  <a:schemeClr val="accent1"/>
                </a:solidFill>
              </a:rPr>
              <a:t>:</a:t>
            </a:r>
            <a:r>
              <a:rPr lang="en-FR" dirty="0">
                <a:solidFill>
                  <a:schemeClr val="accent1"/>
                </a:solidFill>
              </a:rPr>
              <a:t> </a:t>
            </a:r>
            <a:r>
              <a:rPr lang="en-FR" dirty="0"/>
              <a:t>I’m not assuming we can replicate human intelligence with the models we are currently using, but we need to apprehend some of these capabilities, very important e.g. in robotics.</a:t>
            </a:r>
          </a:p>
        </p:txBody>
      </p:sp>
    </p:spTree>
    <p:extLst>
      <p:ext uri="{BB962C8B-B14F-4D97-AF65-F5344CB8AC3E}">
        <p14:creationId xmlns:p14="http://schemas.microsoft.com/office/powerpoint/2010/main" val="221957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{0A0594C9-C4CA-1748-8FDC-25E402D7FCAD}tf10001069</Template>
  <TotalTime>15972</TotalTime>
  <Words>3831</Words>
  <Application>Microsoft Macintosh PowerPoint</Application>
  <PresentationFormat>Widescreen</PresentationFormat>
  <Paragraphs>554</Paragraphs>
  <Slides>52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Courier New</vt:lpstr>
      <vt:lpstr>Helvetica</vt:lpstr>
      <vt:lpstr>Helvetica Neue</vt:lpstr>
      <vt:lpstr>Microsoft New Tai Lue</vt:lpstr>
      <vt:lpstr>Office Theme</vt:lpstr>
      <vt:lpstr>1_Office Theme</vt:lpstr>
      <vt:lpstr>PowerPoint Presentation</vt:lpstr>
      <vt:lpstr>Our plan for today</vt:lpstr>
      <vt:lpstr>Naver Labs Europe</vt:lpstr>
      <vt:lpstr>The “standard” supervised learning paradigm </vt:lpstr>
      <vt:lpstr>The “standard” supervised learning paradigm </vt:lpstr>
      <vt:lpstr>The “standard” supervised learning paradigm </vt:lpstr>
      <vt:lpstr>The “standard” supervised learning paradigm </vt:lpstr>
      <vt:lpstr>The self-supervised learning paradigm </vt:lpstr>
      <vt:lpstr>A parallel with human learning</vt:lpstr>
      <vt:lpstr>Simple continual learning examples</vt:lpstr>
      <vt:lpstr>Simple continual learning examples</vt:lpstr>
      <vt:lpstr>Simple continual learning examples</vt:lpstr>
      <vt:lpstr>PowerPoint Presentation</vt:lpstr>
      <vt:lpstr>Incremental batch learning</vt:lpstr>
      <vt:lpstr>Incremental batch learning</vt:lpstr>
      <vt:lpstr>Incremental batch learning</vt:lpstr>
      <vt:lpstr>Incremental batch learning</vt:lpstr>
      <vt:lpstr>Streaming/online learning</vt:lpstr>
      <vt:lpstr>Streaming/online learning</vt:lpstr>
      <vt:lpstr>PowerPoint Presentation</vt:lpstr>
      <vt:lpstr>Examples of benchmarks</vt:lpstr>
      <vt:lpstr>Examples of benchmarks</vt:lpstr>
      <vt:lpstr>Examples of benchmarks</vt:lpstr>
      <vt:lpstr>Examples of benchmarks</vt:lpstr>
      <vt:lpstr>Continual learning methods</vt:lpstr>
      <vt:lpstr>Regularization methods</vt:lpstr>
      <vt:lpstr>Memory-based methods</vt:lpstr>
      <vt:lpstr>Memory-based methods</vt:lpstr>
      <vt:lpstr>Memory-based methods</vt:lpstr>
      <vt:lpstr>Memory-based methods</vt:lpstr>
      <vt:lpstr>Architecture growing methods</vt:lpstr>
      <vt:lpstr>Hybrid approaches</vt:lpstr>
      <vt:lpstr>Some results</vt:lpstr>
      <vt:lpstr>Methods summary…</vt:lpstr>
      <vt:lpstr>Continual learning @Naver Labs Europe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Online unsupervised domain adaptation</vt:lpstr>
      <vt:lpstr>Wrapping-up…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Rudy Rivat</dc:creator>
  <cp:lastModifiedBy>Riccardo VOLPI</cp:lastModifiedBy>
  <cp:revision>282</cp:revision>
  <dcterms:created xsi:type="dcterms:W3CDTF">2019-02-26T10:21:54Z</dcterms:created>
  <dcterms:modified xsi:type="dcterms:W3CDTF">2022-05-03T10:06:34Z</dcterms:modified>
</cp:coreProperties>
</file>